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95" r:id="rId2"/>
    <p:sldId id="284" r:id="rId3"/>
    <p:sldId id="302" r:id="rId4"/>
    <p:sldId id="300" r:id="rId5"/>
    <p:sldId id="301" r:id="rId6"/>
    <p:sldId id="306" r:id="rId7"/>
    <p:sldId id="308" r:id="rId8"/>
    <p:sldId id="309" r:id="rId9"/>
    <p:sldId id="315" r:id="rId10"/>
    <p:sldId id="357" r:id="rId11"/>
    <p:sldId id="359" r:id="rId12"/>
    <p:sldId id="358" r:id="rId13"/>
    <p:sldId id="360" r:id="rId14"/>
    <p:sldId id="356" r:id="rId15"/>
    <p:sldId id="362" r:id="rId16"/>
    <p:sldId id="368" r:id="rId17"/>
    <p:sldId id="363" r:id="rId18"/>
    <p:sldId id="361" r:id="rId19"/>
    <p:sldId id="369" r:id="rId20"/>
    <p:sldId id="370" r:id="rId21"/>
    <p:sldId id="373" r:id="rId22"/>
    <p:sldId id="364" r:id="rId23"/>
    <p:sldId id="375" r:id="rId24"/>
    <p:sldId id="376" r:id="rId25"/>
    <p:sldId id="377" r:id="rId26"/>
    <p:sldId id="388" r:id="rId27"/>
    <p:sldId id="379" r:id="rId28"/>
    <p:sldId id="380" r:id="rId29"/>
    <p:sldId id="374" r:id="rId30"/>
    <p:sldId id="381" r:id="rId31"/>
    <p:sldId id="385" r:id="rId32"/>
    <p:sldId id="386" r:id="rId33"/>
    <p:sldId id="387" r:id="rId34"/>
    <p:sldId id="366" r:id="rId35"/>
    <p:sldId id="365" r:id="rId36"/>
    <p:sldId id="382" r:id="rId37"/>
    <p:sldId id="383" r:id="rId38"/>
    <p:sldId id="384" r:id="rId39"/>
    <p:sldId id="367" r:id="rId40"/>
    <p:sldId id="311" r:id="rId41"/>
    <p:sldId id="354" r:id="rId42"/>
    <p:sldId id="304" r:id="rId43"/>
  </p:sldIdLst>
  <p:sldSz cx="12192000" cy="6858000"/>
  <p:notesSz cx="6858000" cy="9144000"/>
  <p:defaultTextStyle>
    <a:defPPr>
      <a:defRPr lang="en-US"/>
    </a:defPPr>
    <a:lvl1pPr marL="0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1pPr>
    <a:lvl2pPr marL="544139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2pPr>
    <a:lvl3pPr marL="1088279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3pPr>
    <a:lvl4pPr marL="1632418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4pPr>
    <a:lvl5pPr marL="2176558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5pPr>
    <a:lvl6pPr marL="272069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6pPr>
    <a:lvl7pPr marL="326483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7pPr>
    <a:lvl8pPr marL="380897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8pPr>
    <a:lvl9pPr marL="4353115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matter" id="{F2D32C8D-FB40-254B-B916-40BFD0490DD7}">
          <p14:sldIdLst>
            <p14:sldId id="295"/>
            <p14:sldId id="284"/>
            <p14:sldId id="302"/>
            <p14:sldId id="300"/>
            <p14:sldId id="301"/>
            <p14:sldId id="306"/>
            <p14:sldId id="308"/>
            <p14:sldId id="309"/>
            <p14:sldId id="315"/>
            <p14:sldId id="357"/>
            <p14:sldId id="359"/>
            <p14:sldId id="358"/>
            <p14:sldId id="360"/>
            <p14:sldId id="356"/>
            <p14:sldId id="362"/>
          </p14:sldIdLst>
        </p14:section>
        <p14:section name="Basics" id="{70F6B5EE-CA64-264E-9B77-1AB2F2116B88}">
          <p14:sldIdLst>
            <p14:sldId id="368"/>
            <p14:sldId id="363"/>
          </p14:sldIdLst>
        </p14:section>
        <p14:section name="Linear Regression" id="{0C0541A0-72AB-914E-915C-899C3D572D79}">
          <p14:sldIdLst>
            <p14:sldId id="361"/>
            <p14:sldId id="369"/>
            <p14:sldId id="370"/>
            <p14:sldId id="373"/>
            <p14:sldId id="364"/>
            <p14:sldId id="375"/>
            <p14:sldId id="376"/>
            <p14:sldId id="377"/>
            <p14:sldId id="388"/>
            <p14:sldId id="379"/>
            <p14:sldId id="380"/>
            <p14:sldId id="374"/>
            <p14:sldId id="381"/>
            <p14:sldId id="385"/>
            <p14:sldId id="386"/>
            <p14:sldId id="387"/>
          </p14:sldIdLst>
        </p14:section>
        <p14:section name="Many more models" id="{C07ABA7C-7BF4-3C41-86EE-96A8EC37DA48}">
          <p14:sldIdLst>
            <p14:sldId id="366"/>
          </p14:sldIdLst>
        </p14:section>
        <p14:section name="Neural Networks" id="{8D665CED-4CFB-1B42-AB5C-D59ACBBE9613}">
          <p14:sldIdLst>
            <p14:sldId id="365"/>
            <p14:sldId id="382"/>
            <p14:sldId id="383"/>
            <p14:sldId id="384"/>
          </p14:sldIdLst>
        </p14:section>
        <p14:section name="Case study" id="{BE620E69-5943-244D-877B-61F99B3DBB24}">
          <p14:sldIdLst>
            <p14:sldId id="367"/>
          </p14:sldIdLst>
        </p14:section>
        <p14:section name="Critical thinking" id="{8A6AEE1B-D868-B844-B497-CBEE94D8A300}">
          <p14:sldIdLst>
            <p14:sldId id="311"/>
          </p14:sldIdLst>
        </p14:section>
        <p14:section name="Conclusion" id="{5634B32C-1485-EE46-B211-36A21E2DD0EC}">
          <p14:sldIdLst>
            <p14:sldId id="354"/>
          </p14:sldIdLst>
        </p14:section>
        <p14:section name="Backmatter" id="{A2958456-F8BB-3E46-A80B-166CCFF7FB4A}">
          <p14:sldIdLst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D88"/>
    <a:srgbClr val="00693E"/>
    <a:srgbClr val="00539B"/>
    <a:srgbClr val="F01D27"/>
    <a:srgbClr val="D8C726"/>
    <a:srgbClr val="77BD43"/>
    <a:srgbClr val="F08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56" autoAdjust="0"/>
    <p:restoredTop sz="96241" autoAdjust="0"/>
  </p:normalViewPr>
  <p:slideViewPr>
    <p:cSldViewPr showGuides="1">
      <p:cViewPr varScale="1">
        <p:scale>
          <a:sx n="117" d="100"/>
          <a:sy n="117" d="100"/>
        </p:scale>
        <p:origin x="168" y="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howGuides="1">
      <p:cViewPr varScale="1">
        <p:scale>
          <a:sx n="156" d="100"/>
          <a:sy n="156" d="100"/>
        </p:scale>
        <p:origin x="6880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8D5B1D-7A34-0B4A-96C1-49D35A3EC848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</dgm:pt>
    <dgm:pt modelId="{BD7B9716-E5BD-7B46-826A-89DB6D15423C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Machine Learning</a:t>
          </a:r>
        </a:p>
      </dgm:t>
    </dgm:pt>
    <dgm:pt modelId="{7BECA420-490E-AB45-8AE2-BAB7F0585D98}" type="parTrans" cxnId="{BDCCDA10-E411-284F-AAF3-F690701AAFCA}">
      <dgm:prSet/>
      <dgm:spPr/>
      <dgm:t>
        <a:bodyPr/>
        <a:lstStyle/>
        <a:p>
          <a:endParaRPr lang="en-US"/>
        </a:p>
      </dgm:t>
    </dgm:pt>
    <dgm:pt modelId="{FE812A60-C6A8-384F-BF21-CD01FF5299DB}" type="sibTrans" cxnId="{BDCCDA10-E411-284F-AAF3-F690701AAFCA}">
      <dgm:prSet/>
      <dgm:spPr/>
      <dgm:t>
        <a:bodyPr/>
        <a:lstStyle/>
        <a:p>
          <a:endParaRPr lang="en-US"/>
        </a:p>
      </dgm:t>
    </dgm:pt>
    <dgm:pt modelId="{1025B901-5DD0-7D4D-8EE6-CFBF234CBAE6}">
      <dgm:prSet phldrT="[Text]" custT="1"/>
      <dgm:spPr/>
      <dgm:t>
        <a:bodyPr/>
        <a:lstStyle/>
        <a:p>
          <a:r>
            <a:rPr lang="en-US" sz="2000" dirty="0">
              <a:latin typeface="National 2" panose="020B0504030502020203" pitchFamily="34" charset="77"/>
            </a:rPr>
            <a:t>Deep Learning</a:t>
          </a:r>
        </a:p>
      </dgm:t>
    </dgm:pt>
    <dgm:pt modelId="{FC4AD4EC-464B-8B45-A640-F59C076EBDAC}" type="parTrans" cxnId="{81B94528-4B46-2F49-8E12-5882F3804CEA}">
      <dgm:prSet/>
      <dgm:spPr/>
      <dgm:t>
        <a:bodyPr/>
        <a:lstStyle/>
        <a:p>
          <a:endParaRPr lang="en-US"/>
        </a:p>
      </dgm:t>
    </dgm:pt>
    <dgm:pt modelId="{0ECE990F-B0B8-CA4B-82DB-E3A491447376}" type="sibTrans" cxnId="{81B94528-4B46-2F49-8E12-5882F3804CEA}">
      <dgm:prSet/>
      <dgm:spPr/>
      <dgm:t>
        <a:bodyPr/>
        <a:lstStyle/>
        <a:p>
          <a:endParaRPr lang="en-US"/>
        </a:p>
      </dgm:t>
    </dgm:pt>
    <dgm:pt modelId="{2B87E1A8-CD45-A74B-BCBB-507D72EDF368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Artificial </a:t>
          </a:r>
          <a:r>
            <a:rPr lang="en-US" b="0" i="0" dirty="0">
              <a:latin typeface="National 2 Medium" panose="020B0504030502020203" pitchFamily="34" charset="77"/>
            </a:rPr>
            <a:t>General</a:t>
          </a:r>
          <a:r>
            <a:rPr lang="en-US" dirty="0">
              <a:latin typeface="National 2" panose="020B0504030502020203" pitchFamily="34" charset="77"/>
            </a:rPr>
            <a:t> Intelligence</a:t>
          </a:r>
        </a:p>
      </dgm:t>
    </dgm:pt>
    <dgm:pt modelId="{0D1DB935-537B-354E-A568-3790B391DC93}" type="parTrans" cxnId="{78591231-5016-6743-83E2-1E1A9122676E}">
      <dgm:prSet/>
      <dgm:spPr/>
      <dgm:t>
        <a:bodyPr/>
        <a:lstStyle/>
        <a:p>
          <a:endParaRPr lang="en-US"/>
        </a:p>
      </dgm:t>
    </dgm:pt>
    <dgm:pt modelId="{D0253DDA-8E43-0041-ABD6-C3F88284BF74}" type="sibTrans" cxnId="{78591231-5016-6743-83E2-1E1A9122676E}">
      <dgm:prSet/>
      <dgm:spPr/>
      <dgm:t>
        <a:bodyPr/>
        <a:lstStyle/>
        <a:p>
          <a:endParaRPr lang="en-US"/>
        </a:p>
      </dgm:t>
    </dgm:pt>
    <dgm:pt modelId="{70E02C94-6770-BD4D-AC82-BE38DC8CD569}" type="pres">
      <dgm:prSet presAssocID="{298D5B1D-7A34-0B4A-96C1-49D35A3EC848}" presName="compositeShape" presStyleCnt="0">
        <dgm:presLayoutVars>
          <dgm:chMax val="7"/>
          <dgm:dir/>
          <dgm:resizeHandles val="exact"/>
        </dgm:presLayoutVars>
      </dgm:prSet>
      <dgm:spPr/>
    </dgm:pt>
    <dgm:pt modelId="{66A99CCD-C678-8542-B4DC-7C1292200CD2}" type="pres">
      <dgm:prSet presAssocID="{BD7B9716-E5BD-7B46-826A-89DB6D15423C}" presName="circ1" presStyleLbl="vennNode1" presStyleIdx="0" presStyleCnt="3"/>
      <dgm:spPr/>
    </dgm:pt>
    <dgm:pt modelId="{7157E382-AB8B-F946-959B-070F67D214E9}" type="pres">
      <dgm:prSet presAssocID="{BD7B9716-E5BD-7B46-826A-89DB6D15423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49F8A35-917E-D544-9F06-98D47911B63C}" type="pres">
      <dgm:prSet presAssocID="{1025B901-5DD0-7D4D-8EE6-CFBF234CBAE6}" presName="circ2" presStyleLbl="vennNode1" presStyleIdx="1" presStyleCnt="3"/>
      <dgm:spPr/>
    </dgm:pt>
    <dgm:pt modelId="{E684E699-3437-1648-A58F-45510D29C850}" type="pres">
      <dgm:prSet presAssocID="{1025B901-5DD0-7D4D-8EE6-CFBF234CBAE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EDD0844-64BA-024B-85F1-CE5FA228DFB5}" type="pres">
      <dgm:prSet presAssocID="{2B87E1A8-CD45-A74B-BCBB-507D72EDF368}" presName="circ3" presStyleLbl="vennNode1" presStyleIdx="2" presStyleCnt="3"/>
      <dgm:spPr/>
    </dgm:pt>
    <dgm:pt modelId="{D08CAF63-68B5-4741-90A4-2F3BF7312218}" type="pres">
      <dgm:prSet presAssocID="{2B87E1A8-CD45-A74B-BCBB-507D72EDF36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DCCDA10-E411-284F-AAF3-F690701AAFCA}" srcId="{298D5B1D-7A34-0B4A-96C1-49D35A3EC848}" destId="{BD7B9716-E5BD-7B46-826A-89DB6D15423C}" srcOrd="0" destOrd="0" parTransId="{7BECA420-490E-AB45-8AE2-BAB7F0585D98}" sibTransId="{FE812A60-C6A8-384F-BF21-CD01FF5299DB}"/>
    <dgm:cxn modelId="{6DA57319-5883-664F-85F6-BE1A15420B58}" type="presOf" srcId="{1025B901-5DD0-7D4D-8EE6-CFBF234CBAE6}" destId="{B49F8A35-917E-D544-9F06-98D47911B63C}" srcOrd="0" destOrd="0" presId="urn:microsoft.com/office/officeart/2005/8/layout/venn1"/>
    <dgm:cxn modelId="{81B94528-4B46-2F49-8E12-5882F3804CEA}" srcId="{298D5B1D-7A34-0B4A-96C1-49D35A3EC848}" destId="{1025B901-5DD0-7D4D-8EE6-CFBF234CBAE6}" srcOrd="1" destOrd="0" parTransId="{FC4AD4EC-464B-8B45-A640-F59C076EBDAC}" sibTransId="{0ECE990F-B0B8-CA4B-82DB-E3A491447376}"/>
    <dgm:cxn modelId="{78591231-5016-6743-83E2-1E1A9122676E}" srcId="{298D5B1D-7A34-0B4A-96C1-49D35A3EC848}" destId="{2B87E1A8-CD45-A74B-BCBB-507D72EDF368}" srcOrd="2" destOrd="0" parTransId="{0D1DB935-537B-354E-A568-3790B391DC93}" sibTransId="{D0253DDA-8E43-0041-ABD6-C3F88284BF74}"/>
    <dgm:cxn modelId="{C3792035-A347-CD4D-9C76-F37961F25719}" type="presOf" srcId="{1025B901-5DD0-7D4D-8EE6-CFBF234CBAE6}" destId="{E684E699-3437-1648-A58F-45510D29C850}" srcOrd="1" destOrd="0" presId="urn:microsoft.com/office/officeart/2005/8/layout/venn1"/>
    <dgm:cxn modelId="{70D36340-7B39-B74F-9EC2-61C192DBC746}" type="presOf" srcId="{2B87E1A8-CD45-A74B-BCBB-507D72EDF368}" destId="{D08CAF63-68B5-4741-90A4-2F3BF7312218}" srcOrd="1" destOrd="0" presId="urn:microsoft.com/office/officeart/2005/8/layout/venn1"/>
    <dgm:cxn modelId="{83BFB955-9A38-0345-975D-C729D2334E0A}" type="presOf" srcId="{BD7B9716-E5BD-7B46-826A-89DB6D15423C}" destId="{66A99CCD-C678-8542-B4DC-7C1292200CD2}" srcOrd="0" destOrd="0" presId="urn:microsoft.com/office/officeart/2005/8/layout/venn1"/>
    <dgm:cxn modelId="{ED6494A9-9223-FA4C-A03C-3382796340AE}" type="presOf" srcId="{BD7B9716-E5BD-7B46-826A-89DB6D15423C}" destId="{7157E382-AB8B-F946-959B-070F67D214E9}" srcOrd="1" destOrd="0" presId="urn:microsoft.com/office/officeart/2005/8/layout/venn1"/>
    <dgm:cxn modelId="{BD7E85E4-048D-F147-B26D-1E8163AD5D86}" type="presOf" srcId="{2B87E1A8-CD45-A74B-BCBB-507D72EDF368}" destId="{1EDD0844-64BA-024B-85F1-CE5FA228DFB5}" srcOrd="0" destOrd="0" presId="urn:microsoft.com/office/officeart/2005/8/layout/venn1"/>
    <dgm:cxn modelId="{201B81E7-6B36-4642-B8AE-E3BBDA8E1DF5}" type="presOf" srcId="{298D5B1D-7A34-0B4A-96C1-49D35A3EC848}" destId="{70E02C94-6770-BD4D-AC82-BE38DC8CD569}" srcOrd="0" destOrd="0" presId="urn:microsoft.com/office/officeart/2005/8/layout/venn1"/>
    <dgm:cxn modelId="{9261EC57-5850-154A-9416-FCFFBFDE05A0}" type="presParOf" srcId="{70E02C94-6770-BD4D-AC82-BE38DC8CD569}" destId="{66A99CCD-C678-8542-B4DC-7C1292200CD2}" srcOrd="0" destOrd="0" presId="urn:microsoft.com/office/officeart/2005/8/layout/venn1"/>
    <dgm:cxn modelId="{B8FAD28F-59C1-124F-BC44-8FB5DF975DFB}" type="presParOf" srcId="{70E02C94-6770-BD4D-AC82-BE38DC8CD569}" destId="{7157E382-AB8B-F946-959B-070F67D214E9}" srcOrd="1" destOrd="0" presId="urn:microsoft.com/office/officeart/2005/8/layout/venn1"/>
    <dgm:cxn modelId="{FC66A858-20FB-394B-8609-8726246B4FD2}" type="presParOf" srcId="{70E02C94-6770-BD4D-AC82-BE38DC8CD569}" destId="{B49F8A35-917E-D544-9F06-98D47911B63C}" srcOrd="2" destOrd="0" presId="urn:microsoft.com/office/officeart/2005/8/layout/venn1"/>
    <dgm:cxn modelId="{D6E7DC38-E6DB-1E43-9279-3EBD362187B7}" type="presParOf" srcId="{70E02C94-6770-BD4D-AC82-BE38DC8CD569}" destId="{E684E699-3437-1648-A58F-45510D29C850}" srcOrd="3" destOrd="0" presId="urn:microsoft.com/office/officeart/2005/8/layout/venn1"/>
    <dgm:cxn modelId="{65495FC9-113A-DA4B-81ED-DB6CF775A9F9}" type="presParOf" srcId="{70E02C94-6770-BD4D-AC82-BE38DC8CD569}" destId="{1EDD0844-64BA-024B-85F1-CE5FA228DFB5}" srcOrd="4" destOrd="0" presId="urn:microsoft.com/office/officeart/2005/8/layout/venn1"/>
    <dgm:cxn modelId="{AE4FBC8F-E097-DD44-A950-64502F9DD08C}" type="presParOf" srcId="{70E02C94-6770-BD4D-AC82-BE38DC8CD569}" destId="{D08CAF63-68B5-4741-90A4-2F3BF7312218}" srcOrd="5" destOrd="0" presId="urn:microsoft.com/office/officeart/2005/8/layout/venn1"/>
  </dgm:cxnLst>
  <dgm:bg/>
  <dgm:whole>
    <a:ln w="31750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78EF93-21B4-C044-8E22-36B357EE4A04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8026F-FEC0-1448-8449-45AE93C25372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Supervised Learning</a:t>
          </a:r>
        </a:p>
      </dgm:t>
    </dgm:pt>
    <dgm:pt modelId="{019C1F0D-B7A7-E142-80B1-83EF64612F9B}" type="parTrans" cxnId="{6D51FAD4-631F-064C-BDE0-2AD53BDC1E03}">
      <dgm:prSet/>
      <dgm:spPr/>
      <dgm:t>
        <a:bodyPr/>
        <a:lstStyle/>
        <a:p>
          <a:endParaRPr lang="en-US"/>
        </a:p>
      </dgm:t>
    </dgm:pt>
    <dgm:pt modelId="{4B0333CA-01FF-1E40-8337-58EBFE2E1CCC}" type="sibTrans" cxnId="{6D51FAD4-631F-064C-BDE0-2AD53BDC1E03}">
      <dgm:prSet/>
      <dgm:spPr/>
      <dgm:t>
        <a:bodyPr/>
        <a:lstStyle/>
        <a:p>
          <a:endParaRPr lang="en-US"/>
        </a:p>
      </dgm:t>
    </dgm:pt>
    <dgm:pt modelId="{61FE2A2C-7627-8A44-BE4B-6759FC16226B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Classification</a:t>
          </a:r>
        </a:p>
      </dgm:t>
    </dgm:pt>
    <dgm:pt modelId="{324DA0C7-7D68-9046-A7FB-B4D595AEAD6E}" type="parTrans" cxnId="{27377790-A730-F44B-8863-4B2ABCBAAFA3}">
      <dgm:prSet/>
      <dgm:spPr/>
      <dgm:t>
        <a:bodyPr/>
        <a:lstStyle/>
        <a:p>
          <a:endParaRPr lang="en-US"/>
        </a:p>
      </dgm:t>
    </dgm:pt>
    <dgm:pt modelId="{F1F35E72-D1DC-0047-B600-FFFDC1854D09}" type="sibTrans" cxnId="{27377790-A730-F44B-8863-4B2ABCBAAFA3}">
      <dgm:prSet/>
      <dgm:spPr/>
      <dgm:t>
        <a:bodyPr/>
        <a:lstStyle/>
        <a:p>
          <a:endParaRPr lang="en-US"/>
        </a:p>
      </dgm:t>
    </dgm:pt>
    <dgm:pt modelId="{B7731878-F6B9-6444-9DA1-9C34783BC4C7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Regression</a:t>
          </a:r>
        </a:p>
      </dgm:t>
    </dgm:pt>
    <dgm:pt modelId="{C9AE12C4-FF44-594F-BEF0-C6128A3BF3B8}" type="parTrans" cxnId="{70CD30EF-5B5E-1444-8886-177D24DC2002}">
      <dgm:prSet/>
      <dgm:spPr/>
      <dgm:t>
        <a:bodyPr/>
        <a:lstStyle/>
        <a:p>
          <a:endParaRPr lang="en-US"/>
        </a:p>
      </dgm:t>
    </dgm:pt>
    <dgm:pt modelId="{CF5DE6DE-A215-1049-87A2-A60838162A74}" type="sibTrans" cxnId="{70CD30EF-5B5E-1444-8886-177D24DC2002}">
      <dgm:prSet/>
      <dgm:spPr/>
      <dgm:t>
        <a:bodyPr/>
        <a:lstStyle/>
        <a:p>
          <a:endParaRPr lang="en-US"/>
        </a:p>
      </dgm:t>
    </dgm:pt>
    <dgm:pt modelId="{FA51B8B2-712C-6248-98B2-0C00B060773B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Unsupervised Learning</a:t>
          </a:r>
        </a:p>
      </dgm:t>
    </dgm:pt>
    <dgm:pt modelId="{7914DBC9-9C08-324B-B9E8-63EF217C30A9}" type="parTrans" cxnId="{BA172018-575F-7A47-8992-B8A9F74EEF09}">
      <dgm:prSet/>
      <dgm:spPr/>
      <dgm:t>
        <a:bodyPr/>
        <a:lstStyle/>
        <a:p>
          <a:endParaRPr lang="en-US"/>
        </a:p>
      </dgm:t>
    </dgm:pt>
    <dgm:pt modelId="{A1D8D610-F126-2148-869B-DB8E7CC15011}" type="sibTrans" cxnId="{BA172018-575F-7A47-8992-B8A9F74EEF09}">
      <dgm:prSet/>
      <dgm:spPr/>
      <dgm:t>
        <a:bodyPr/>
        <a:lstStyle/>
        <a:p>
          <a:endParaRPr lang="en-US"/>
        </a:p>
      </dgm:t>
    </dgm:pt>
    <dgm:pt modelId="{51CA6E63-E9D8-B84C-809D-4379056D3277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Clustering</a:t>
          </a:r>
        </a:p>
      </dgm:t>
    </dgm:pt>
    <dgm:pt modelId="{F6FC5803-4D4B-994D-8712-CE918AF45B25}" type="parTrans" cxnId="{0F128F8F-3AF5-5D48-9998-5059A404DEC8}">
      <dgm:prSet/>
      <dgm:spPr/>
      <dgm:t>
        <a:bodyPr/>
        <a:lstStyle/>
        <a:p>
          <a:endParaRPr lang="en-US"/>
        </a:p>
      </dgm:t>
    </dgm:pt>
    <dgm:pt modelId="{B1F093E9-8DFE-3445-92B9-B19AE337A815}" type="sibTrans" cxnId="{0F128F8F-3AF5-5D48-9998-5059A404DEC8}">
      <dgm:prSet/>
      <dgm:spPr/>
      <dgm:t>
        <a:bodyPr/>
        <a:lstStyle/>
        <a:p>
          <a:endParaRPr lang="en-US"/>
        </a:p>
      </dgm:t>
    </dgm:pt>
    <dgm:pt modelId="{DE048556-5CBF-C147-B271-E8F3BA1158EA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Anomaly Detection</a:t>
          </a:r>
        </a:p>
      </dgm:t>
    </dgm:pt>
    <dgm:pt modelId="{CDFC21FE-92A4-BB41-ACE8-720ECF9AF5F4}" type="parTrans" cxnId="{4D27E00F-19C3-0442-91F5-86F8656A8C30}">
      <dgm:prSet/>
      <dgm:spPr/>
      <dgm:t>
        <a:bodyPr/>
        <a:lstStyle/>
        <a:p>
          <a:endParaRPr lang="en-US"/>
        </a:p>
      </dgm:t>
    </dgm:pt>
    <dgm:pt modelId="{14527BE4-51C6-0944-97BF-3DCD8B02FFA7}" type="sibTrans" cxnId="{4D27E00F-19C3-0442-91F5-86F8656A8C30}">
      <dgm:prSet/>
      <dgm:spPr/>
      <dgm:t>
        <a:bodyPr/>
        <a:lstStyle/>
        <a:p>
          <a:endParaRPr lang="en-US"/>
        </a:p>
      </dgm:t>
    </dgm:pt>
    <dgm:pt modelId="{846CA9FE-FDE0-CA4E-AF25-4CEDDDE5329E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Semi-supervised Learning</a:t>
          </a:r>
        </a:p>
      </dgm:t>
    </dgm:pt>
    <dgm:pt modelId="{497435FD-BE85-8440-90F8-F5F13217AFE1}" type="parTrans" cxnId="{B4F261FE-6644-B241-922A-6BB9B1A79F5E}">
      <dgm:prSet/>
      <dgm:spPr/>
      <dgm:t>
        <a:bodyPr/>
        <a:lstStyle/>
        <a:p>
          <a:endParaRPr lang="en-US"/>
        </a:p>
      </dgm:t>
    </dgm:pt>
    <dgm:pt modelId="{40679932-69E9-0249-8676-FD9E149D484E}" type="sibTrans" cxnId="{B4F261FE-6644-B241-922A-6BB9B1A79F5E}">
      <dgm:prSet/>
      <dgm:spPr/>
      <dgm:t>
        <a:bodyPr/>
        <a:lstStyle/>
        <a:p>
          <a:endParaRPr lang="en-US"/>
        </a:p>
      </dgm:t>
    </dgm:pt>
    <dgm:pt modelId="{610131A9-9FA1-5347-B045-D27F07418217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Mix of labeled and unlabeled data</a:t>
          </a:r>
        </a:p>
      </dgm:t>
    </dgm:pt>
    <dgm:pt modelId="{ECDA0EE7-5AC7-894B-9A23-9EA1A30151FB}" type="parTrans" cxnId="{BE37CF7F-737F-9B4B-926C-0AFAAE0F8679}">
      <dgm:prSet/>
      <dgm:spPr/>
      <dgm:t>
        <a:bodyPr/>
        <a:lstStyle/>
        <a:p>
          <a:endParaRPr lang="en-US"/>
        </a:p>
      </dgm:t>
    </dgm:pt>
    <dgm:pt modelId="{FAC8452D-F874-2749-8F4A-5DC4900CD4F5}" type="sibTrans" cxnId="{BE37CF7F-737F-9B4B-926C-0AFAAE0F8679}">
      <dgm:prSet/>
      <dgm:spPr/>
      <dgm:t>
        <a:bodyPr/>
        <a:lstStyle/>
        <a:p>
          <a:endParaRPr lang="en-US"/>
        </a:p>
      </dgm:t>
    </dgm:pt>
    <dgm:pt modelId="{FF3D27B6-D1F6-7A44-8B32-CDDE22581738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Self-supervised Learning</a:t>
          </a:r>
        </a:p>
      </dgm:t>
    </dgm:pt>
    <dgm:pt modelId="{408BD36B-2B28-BA4F-B26B-68395F6D1FB8}" type="parTrans" cxnId="{5F18FA13-A26D-C141-9BBC-28239AC684DE}">
      <dgm:prSet/>
      <dgm:spPr/>
      <dgm:t>
        <a:bodyPr/>
        <a:lstStyle/>
        <a:p>
          <a:endParaRPr lang="en-US"/>
        </a:p>
      </dgm:t>
    </dgm:pt>
    <dgm:pt modelId="{DD4EF947-2984-6B43-97D0-3927C1069704}" type="sibTrans" cxnId="{5F18FA13-A26D-C141-9BBC-28239AC684DE}">
      <dgm:prSet/>
      <dgm:spPr/>
      <dgm:t>
        <a:bodyPr/>
        <a:lstStyle/>
        <a:p>
          <a:endParaRPr lang="en-US"/>
        </a:p>
      </dgm:t>
    </dgm:pt>
    <dgm:pt modelId="{819F22EE-2413-7F4E-AA10-4CD5143D7F66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Language modeling</a:t>
          </a:r>
        </a:p>
      </dgm:t>
    </dgm:pt>
    <dgm:pt modelId="{570F45D3-20E3-2C4E-81CF-0954D64DA17D}" type="parTrans" cxnId="{05E688C7-52AC-AE49-87E4-1CBFA650633E}">
      <dgm:prSet/>
      <dgm:spPr/>
      <dgm:t>
        <a:bodyPr/>
        <a:lstStyle/>
        <a:p>
          <a:endParaRPr lang="en-US"/>
        </a:p>
      </dgm:t>
    </dgm:pt>
    <dgm:pt modelId="{71B541F7-012C-454D-9618-FA67AB3E63B0}" type="sibTrans" cxnId="{05E688C7-52AC-AE49-87E4-1CBFA650633E}">
      <dgm:prSet/>
      <dgm:spPr/>
      <dgm:t>
        <a:bodyPr/>
        <a:lstStyle/>
        <a:p>
          <a:endParaRPr lang="en-US"/>
        </a:p>
      </dgm:t>
    </dgm:pt>
    <dgm:pt modelId="{4EE875C3-97E0-264B-853F-86C56DAD8F23}" type="pres">
      <dgm:prSet presAssocID="{2B78EF93-21B4-C044-8E22-36B357EE4A04}" presName="theList" presStyleCnt="0">
        <dgm:presLayoutVars>
          <dgm:dir/>
          <dgm:animLvl val="lvl"/>
          <dgm:resizeHandles val="exact"/>
        </dgm:presLayoutVars>
      </dgm:prSet>
      <dgm:spPr/>
    </dgm:pt>
    <dgm:pt modelId="{3F3F68F2-3F07-AC4C-BB77-8AE8169FFF76}" type="pres">
      <dgm:prSet presAssocID="{45F8026F-FEC0-1448-8449-45AE93C25372}" presName="compNode" presStyleCnt="0"/>
      <dgm:spPr/>
    </dgm:pt>
    <dgm:pt modelId="{3DAC6A62-A693-3340-AB78-7174D8D0CAB9}" type="pres">
      <dgm:prSet presAssocID="{45F8026F-FEC0-1448-8449-45AE93C25372}" presName="aNode" presStyleLbl="bgShp" presStyleIdx="0" presStyleCnt="4"/>
      <dgm:spPr/>
    </dgm:pt>
    <dgm:pt modelId="{23867060-AC71-A54C-9D98-786A41517B57}" type="pres">
      <dgm:prSet presAssocID="{45F8026F-FEC0-1448-8449-45AE93C25372}" presName="textNode" presStyleLbl="bgShp" presStyleIdx="0" presStyleCnt="4"/>
      <dgm:spPr/>
    </dgm:pt>
    <dgm:pt modelId="{EE8060ED-03C1-6A4A-B64B-D7AF97D02715}" type="pres">
      <dgm:prSet presAssocID="{45F8026F-FEC0-1448-8449-45AE93C25372}" presName="compChildNode" presStyleCnt="0"/>
      <dgm:spPr/>
    </dgm:pt>
    <dgm:pt modelId="{9B772656-DECF-7F47-AB1E-0C3DA193194F}" type="pres">
      <dgm:prSet presAssocID="{45F8026F-FEC0-1448-8449-45AE93C25372}" presName="theInnerList" presStyleCnt="0"/>
      <dgm:spPr/>
    </dgm:pt>
    <dgm:pt modelId="{F80082F8-C127-4846-A59A-9DF66D894F90}" type="pres">
      <dgm:prSet presAssocID="{61FE2A2C-7627-8A44-BE4B-6759FC16226B}" presName="childNode" presStyleLbl="node1" presStyleIdx="0" presStyleCnt="6">
        <dgm:presLayoutVars>
          <dgm:bulletEnabled val="1"/>
        </dgm:presLayoutVars>
      </dgm:prSet>
      <dgm:spPr/>
    </dgm:pt>
    <dgm:pt modelId="{130FA259-06BB-2148-AA7E-7791F233EA1E}" type="pres">
      <dgm:prSet presAssocID="{61FE2A2C-7627-8A44-BE4B-6759FC16226B}" presName="aSpace2" presStyleCnt="0"/>
      <dgm:spPr/>
    </dgm:pt>
    <dgm:pt modelId="{81BEAB25-A512-8546-93AF-DCF9CCA4028B}" type="pres">
      <dgm:prSet presAssocID="{B7731878-F6B9-6444-9DA1-9C34783BC4C7}" presName="childNode" presStyleLbl="node1" presStyleIdx="1" presStyleCnt="6">
        <dgm:presLayoutVars>
          <dgm:bulletEnabled val="1"/>
        </dgm:presLayoutVars>
      </dgm:prSet>
      <dgm:spPr/>
    </dgm:pt>
    <dgm:pt modelId="{54FA80D8-AFEA-C845-A90D-B4BEE71B9AA1}" type="pres">
      <dgm:prSet presAssocID="{45F8026F-FEC0-1448-8449-45AE93C25372}" presName="aSpace" presStyleCnt="0"/>
      <dgm:spPr/>
    </dgm:pt>
    <dgm:pt modelId="{81CCA09E-4EA7-1A43-971B-5FB62CC23FF1}" type="pres">
      <dgm:prSet presAssocID="{FA51B8B2-712C-6248-98B2-0C00B060773B}" presName="compNode" presStyleCnt="0"/>
      <dgm:spPr/>
    </dgm:pt>
    <dgm:pt modelId="{800DCEDB-01CC-9B4E-A6CC-9D6D89305220}" type="pres">
      <dgm:prSet presAssocID="{FA51B8B2-712C-6248-98B2-0C00B060773B}" presName="aNode" presStyleLbl="bgShp" presStyleIdx="1" presStyleCnt="4"/>
      <dgm:spPr/>
    </dgm:pt>
    <dgm:pt modelId="{5CF03182-A179-F345-B542-F8D70FFC0FAF}" type="pres">
      <dgm:prSet presAssocID="{FA51B8B2-712C-6248-98B2-0C00B060773B}" presName="textNode" presStyleLbl="bgShp" presStyleIdx="1" presStyleCnt="4"/>
      <dgm:spPr/>
    </dgm:pt>
    <dgm:pt modelId="{659C3348-4758-734B-922B-6103C95CAC43}" type="pres">
      <dgm:prSet presAssocID="{FA51B8B2-712C-6248-98B2-0C00B060773B}" presName="compChildNode" presStyleCnt="0"/>
      <dgm:spPr/>
    </dgm:pt>
    <dgm:pt modelId="{73D562B1-7D51-B242-8F69-2299119DDC0B}" type="pres">
      <dgm:prSet presAssocID="{FA51B8B2-712C-6248-98B2-0C00B060773B}" presName="theInnerList" presStyleCnt="0"/>
      <dgm:spPr/>
    </dgm:pt>
    <dgm:pt modelId="{5759A4C4-E8CA-9540-82A6-3B69CA1F8D20}" type="pres">
      <dgm:prSet presAssocID="{51CA6E63-E9D8-B84C-809D-4379056D3277}" presName="childNode" presStyleLbl="node1" presStyleIdx="2" presStyleCnt="6">
        <dgm:presLayoutVars>
          <dgm:bulletEnabled val="1"/>
        </dgm:presLayoutVars>
      </dgm:prSet>
      <dgm:spPr/>
    </dgm:pt>
    <dgm:pt modelId="{1992728C-565F-3148-920E-DAB83234AA91}" type="pres">
      <dgm:prSet presAssocID="{51CA6E63-E9D8-B84C-809D-4379056D3277}" presName="aSpace2" presStyleCnt="0"/>
      <dgm:spPr/>
    </dgm:pt>
    <dgm:pt modelId="{F60B7216-F47E-CE46-8229-42EC755DBFF6}" type="pres">
      <dgm:prSet presAssocID="{DE048556-5CBF-C147-B271-E8F3BA1158EA}" presName="childNode" presStyleLbl="node1" presStyleIdx="3" presStyleCnt="6">
        <dgm:presLayoutVars>
          <dgm:bulletEnabled val="1"/>
        </dgm:presLayoutVars>
      </dgm:prSet>
      <dgm:spPr/>
    </dgm:pt>
    <dgm:pt modelId="{5E001628-E191-E34F-AA27-6A72AECD6BBB}" type="pres">
      <dgm:prSet presAssocID="{FA51B8B2-712C-6248-98B2-0C00B060773B}" presName="aSpace" presStyleCnt="0"/>
      <dgm:spPr/>
    </dgm:pt>
    <dgm:pt modelId="{48745136-4F3C-844B-9CD3-FAC11FB1D2C6}" type="pres">
      <dgm:prSet presAssocID="{846CA9FE-FDE0-CA4E-AF25-4CEDDDE5329E}" presName="compNode" presStyleCnt="0"/>
      <dgm:spPr/>
    </dgm:pt>
    <dgm:pt modelId="{B9D3E16C-8A5A-FA43-B473-319483ADB074}" type="pres">
      <dgm:prSet presAssocID="{846CA9FE-FDE0-CA4E-AF25-4CEDDDE5329E}" presName="aNode" presStyleLbl="bgShp" presStyleIdx="2" presStyleCnt="4"/>
      <dgm:spPr/>
    </dgm:pt>
    <dgm:pt modelId="{8B43F404-0E82-9844-9166-E75AACBF6EC7}" type="pres">
      <dgm:prSet presAssocID="{846CA9FE-FDE0-CA4E-AF25-4CEDDDE5329E}" presName="textNode" presStyleLbl="bgShp" presStyleIdx="2" presStyleCnt="4"/>
      <dgm:spPr/>
    </dgm:pt>
    <dgm:pt modelId="{4BC41F42-115C-E044-9D0D-390EC318FDD8}" type="pres">
      <dgm:prSet presAssocID="{846CA9FE-FDE0-CA4E-AF25-4CEDDDE5329E}" presName="compChildNode" presStyleCnt="0"/>
      <dgm:spPr/>
    </dgm:pt>
    <dgm:pt modelId="{4379C1FF-2007-2043-B72C-28293D999026}" type="pres">
      <dgm:prSet presAssocID="{846CA9FE-FDE0-CA4E-AF25-4CEDDDE5329E}" presName="theInnerList" presStyleCnt="0"/>
      <dgm:spPr/>
    </dgm:pt>
    <dgm:pt modelId="{8DF3E00B-4FD1-EB45-B2B3-D346EC0F8FFE}" type="pres">
      <dgm:prSet presAssocID="{610131A9-9FA1-5347-B045-D27F07418217}" presName="childNode" presStyleLbl="node1" presStyleIdx="4" presStyleCnt="6">
        <dgm:presLayoutVars>
          <dgm:bulletEnabled val="1"/>
        </dgm:presLayoutVars>
      </dgm:prSet>
      <dgm:spPr/>
    </dgm:pt>
    <dgm:pt modelId="{9B1BC38B-79D5-BE4D-9516-324E4E3D88DD}" type="pres">
      <dgm:prSet presAssocID="{846CA9FE-FDE0-CA4E-AF25-4CEDDDE5329E}" presName="aSpace" presStyleCnt="0"/>
      <dgm:spPr/>
    </dgm:pt>
    <dgm:pt modelId="{8C40FB04-F7C0-7547-9AF9-A863C888A35E}" type="pres">
      <dgm:prSet presAssocID="{FF3D27B6-D1F6-7A44-8B32-CDDE22581738}" presName="compNode" presStyleCnt="0"/>
      <dgm:spPr/>
    </dgm:pt>
    <dgm:pt modelId="{ABACF5B6-2035-4344-9423-47ACDA522882}" type="pres">
      <dgm:prSet presAssocID="{FF3D27B6-D1F6-7A44-8B32-CDDE22581738}" presName="aNode" presStyleLbl="bgShp" presStyleIdx="3" presStyleCnt="4"/>
      <dgm:spPr/>
    </dgm:pt>
    <dgm:pt modelId="{08AD8E23-0CAF-5B46-9BFC-2FD43C13A0C2}" type="pres">
      <dgm:prSet presAssocID="{FF3D27B6-D1F6-7A44-8B32-CDDE22581738}" presName="textNode" presStyleLbl="bgShp" presStyleIdx="3" presStyleCnt="4"/>
      <dgm:spPr/>
    </dgm:pt>
    <dgm:pt modelId="{592FE62F-7D58-AC4C-8FC9-44B6E9D0A4A0}" type="pres">
      <dgm:prSet presAssocID="{FF3D27B6-D1F6-7A44-8B32-CDDE22581738}" presName="compChildNode" presStyleCnt="0"/>
      <dgm:spPr/>
    </dgm:pt>
    <dgm:pt modelId="{F0024FF5-A781-2E4C-A3EF-D19EC3E05F70}" type="pres">
      <dgm:prSet presAssocID="{FF3D27B6-D1F6-7A44-8B32-CDDE22581738}" presName="theInnerList" presStyleCnt="0"/>
      <dgm:spPr/>
    </dgm:pt>
    <dgm:pt modelId="{6D4313CF-63BE-3F42-BC3A-D927330170C8}" type="pres">
      <dgm:prSet presAssocID="{819F22EE-2413-7F4E-AA10-4CD5143D7F66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79F4E70B-E041-E34B-A189-FF35610FFF79}" type="presOf" srcId="{51CA6E63-E9D8-B84C-809D-4379056D3277}" destId="{5759A4C4-E8CA-9540-82A6-3B69CA1F8D20}" srcOrd="0" destOrd="0" presId="urn:microsoft.com/office/officeart/2005/8/layout/lProcess2"/>
    <dgm:cxn modelId="{4D27E00F-19C3-0442-91F5-86F8656A8C30}" srcId="{FA51B8B2-712C-6248-98B2-0C00B060773B}" destId="{DE048556-5CBF-C147-B271-E8F3BA1158EA}" srcOrd="1" destOrd="0" parTransId="{CDFC21FE-92A4-BB41-ACE8-720ECF9AF5F4}" sibTransId="{14527BE4-51C6-0944-97BF-3DCD8B02FFA7}"/>
    <dgm:cxn modelId="{5F18FA13-A26D-C141-9BBC-28239AC684DE}" srcId="{2B78EF93-21B4-C044-8E22-36B357EE4A04}" destId="{FF3D27B6-D1F6-7A44-8B32-CDDE22581738}" srcOrd="3" destOrd="0" parTransId="{408BD36B-2B28-BA4F-B26B-68395F6D1FB8}" sibTransId="{DD4EF947-2984-6B43-97D0-3927C1069704}"/>
    <dgm:cxn modelId="{F074C317-C96B-BD4C-81ED-868CABFC51B9}" type="presOf" srcId="{846CA9FE-FDE0-CA4E-AF25-4CEDDDE5329E}" destId="{8B43F404-0E82-9844-9166-E75AACBF6EC7}" srcOrd="1" destOrd="0" presId="urn:microsoft.com/office/officeart/2005/8/layout/lProcess2"/>
    <dgm:cxn modelId="{BA172018-575F-7A47-8992-B8A9F74EEF09}" srcId="{2B78EF93-21B4-C044-8E22-36B357EE4A04}" destId="{FA51B8B2-712C-6248-98B2-0C00B060773B}" srcOrd="1" destOrd="0" parTransId="{7914DBC9-9C08-324B-B9E8-63EF217C30A9}" sibTransId="{A1D8D610-F126-2148-869B-DB8E7CC15011}"/>
    <dgm:cxn modelId="{7F4EF927-F882-B34E-83B2-2846387C9611}" type="presOf" srcId="{846CA9FE-FDE0-CA4E-AF25-4CEDDDE5329E}" destId="{B9D3E16C-8A5A-FA43-B473-319483ADB074}" srcOrd="0" destOrd="0" presId="urn:microsoft.com/office/officeart/2005/8/layout/lProcess2"/>
    <dgm:cxn modelId="{39183639-1226-1A46-ACE8-A8277406504D}" type="presOf" srcId="{61FE2A2C-7627-8A44-BE4B-6759FC16226B}" destId="{F80082F8-C127-4846-A59A-9DF66D894F90}" srcOrd="0" destOrd="0" presId="urn:microsoft.com/office/officeart/2005/8/layout/lProcess2"/>
    <dgm:cxn modelId="{95E42C41-9FC5-B94F-837D-90E1645AA2AB}" type="presOf" srcId="{FF3D27B6-D1F6-7A44-8B32-CDDE22581738}" destId="{ABACF5B6-2035-4344-9423-47ACDA522882}" srcOrd="0" destOrd="0" presId="urn:microsoft.com/office/officeart/2005/8/layout/lProcess2"/>
    <dgm:cxn modelId="{2DD87445-F346-6343-9E9C-097DA7BF10D5}" type="presOf" srcId="{FA51B8B2-712C-6248-98B2-0C00B060773B}" destId="{5CF03182-A179-F345-B542-F8D70FFC0FAF}" srcOrd="1" destOrd="0" presId="urn:microsoft.com/office/officeart/2005/8/layout/lProcess2"/>
    <dgm:cxn modelId="{8CF86775-1D89-574D-90DD-8359210D5334}" type="presOf" srcId="{B7731878-F6B9-6444-9DA1-9C34783BC4C7}" destId="{81BEAB25-A512-8546-93AF-DCF9CCA4028B}" srcOrd="0" destOrd="0" presId="urn:microsoft.com/office/officeart/2005/8/layout/lProcess2"/>
    <dgm:cxn modelId="{BE37CF7F-737F-9B4B-926C-0AFAAE0F8679}" srcId="{846CA9FE-FDE0-CA4E-AF25-4CEDDDE5329E}" destId="{610131A9-9FA1-5347-B045-D27F07418217}" srcOrd="0" destOrd="0" parTransId="{ECDA0EE7-5AC7-894B-9A23-9EA1A30151FB}" sibTransId="{FAC8452D-F874-2749-8F4A-5DC4900CD4F5}"/>
    <dgm:cxn modelId="{1F2C5881-F585-CA4D-8799-AFF0582E0F7B}" type="presOf" srcId="{FF3D27B6-D1F6-7A44-8B32-CDDE22581738}" destId="{08AD8E23-0CAF-5B46-9BFC-2FD43C13A0C2}" srcOrd="1" destOrd="0" presId="urn:microsoft.com/office/officeart/2005/8/layout/lProcess2"/>
    <dgm:cxn modelId="{ADE27C89-C027-3948-8547-BC147D6CFF62}" type="presOf" srcId="{FA51B8B2-712C-6248-98B2-0C00B060773B}" destId="{800DCEDB-01CC-9B4E-A6CC-9D6D89305220}" srcOrd="0" destOrd="0" presId="urn:microsoft.com/office/officeart/2005/8/layout/lProcess2"/>
    <dgm:cxn modelId="{0F128F8F-3AF5-5D48-9998-5059A404DEC8}" srcId="{FA51B8B2-712C-6248-98B2-0C00B060773B}" destId="{51CA6E63-E9D8-B84C-809D-4379056D3277}" srcOrd="0" destOrd="0" parTransId="{F6FC5803-4D4B-994D-8712-CE918AF45B25}" sibTransId="{B1F093E9-8DFE-3445-92B9-B19AE337A815}"/>
    <dgm:cxn modelId="{27377790-A730-F44B-8863-4B2ABCBAAFA3}" srcId="{45F8026F-FEC0-1448-8449-45AE93C25372}" destId="{61FE2A2C-7627-8A44-BE4B-6759FC16226B}" srcOrd="0" destOrd="0" parTransId="{324DA0C7-7D68-9046-A7FB-B4D595AEAD6E}" sibTransId="{F1F35E72-D1DC-0047-B600-FFFDC1854D09}"/>
    <dgm:cxn modelId="{9012F09E-DE16-6246-8F10-11E1BD979D2C}" type="presOf" srcId="{819F22EE-2413-7F4E-AA10-4CD5143D7F66}" destId="{6D4313CF-63BE-3F42-BC3A-D927330170C8}" srcOrd="0" destOrd="0" presId="urn:microsoft.com/office/officeart/2005/8/layout/lProcess2"/>
    <dgm:cxn modelId="{D7A154AB-54FB-A448-B9D0-9C6D98A1C0F3}" type="presOf" srcId="{45F8026F-FEC0-1448-8449-45AE93C25372}" destId="{23867060-AC71-A54C-9D98-786A41517B57}" srcOrd="1" destOrd="0" presId="urn:microsoft.com/office/officeart/2005/8/layout/lProcess2"/>
    <dgm:cxn modelId="{05E688C7-52AC-AE49-87E4-1CBFA650633E}" srcId="{FF3D27B6-D1F6-7A44-8B32-CDDE22581738}" destId="{819F22EE-2413-7F4E-AA10-4CD5143D7F66}" srcOrd="0" destOrd="0" parTransId="{570F45D3-20E3-2C4E-81CF-0954D64DA17D}" sibTransId="{71B541F7-012C-454D-9618-FA67AB3E63B0}"/>
    <dgm:cxn modelId="{507CB7D2-5406-7840-B933-A4AA3BDAE4F3}" type="presOf" srcId="{610131A9-9FA1-5347-B045-D27F07418217}" destId="{8DF3E00B-4FD1-EB45-B2B3-D346EC0F8FFE}" srcOrd="0" destOrd="0" presId="urn:microsoft.com/office/officeart/2005/8/layout/lProcess2"/>
    <dgm:cxn modelId="{6D51FAD4-631F-064C-BDE0-2AD53BDC1E03}" srcId="{2B78EF93-21B4-C044-8E22-36B357EE4A04}" destId="{45F8026F-FEC0-1448-8449-45AE93C25372}" srcOrd="0" destOrd="0" parTransId="{019C1F0D-B7A7-E142-80B1-83EF64612F9B}" sibTransId="{4B0333CA-01FF-1E40-8337-58EBFE2E1CCC}"/>
    <dgm:cxn modelId="{A858CEDE-3CF7-F649-BD81-409D33489BCB}" type="presOf" srcId="{DE048556-5CBF-C147-B271-E8F3BA1158EA}" destId="{F60B7216-F47E-CE46-8229-42EC755DBFF6}" srcOrd="0" destOrd="0" presId="urn:microsoft.com/office/officeart/2005/8/layout/lProcess2"/>
    <dgm:cxn modelId="{80852FE5-3800-1048-8616-689968F0BA35}" type="presOf" srcId="{2B78EF93-21B4-C044-8E22-36B357EE4A04}" destId="{4EE875C3-97E0-264B-853F-86C56DAD8F23}" srcOrd="0" destOrd="0" presId="urn:microsoft.com/office/officeart/2005/8/layout/lProcess2"/>
    <dgm:cxn modelId="{70CD30EF-5B5E-1444-8886-177D24DC2002}" srcId="{45F8026F-FEC0-1448-8449-45AE93C25372}" destId="{B7731878-F6B9-6444-9DA1-9C34783BC4C7}" srcOrd="1" destOrd="0" parTransId="{C9AE12C4-FF44-594F-BEF0-C6128A3BF3B8}" sibTransId="{CF5DE6DE-A215-1049-87A2-A60838162A74}"/>
    <dgm:cxn modelId="{5BA574F3-9BCD-8149-94D7-37280AF40BD0}" type="presOf" srcId="{45F8026F-FEC0-1448-8449-45AE93C25372}" destId="{3DAC6A62-A693-3340-AB78-7174D8D0CAB9}" srcOrd="0" destOrd="0" presId="urn:microsoft.com/office/officeart/2005/8/layout/lProcess2"/>
    <dgm:cxn modelId="{B4F261FE-6644-B241-922A-6BB9B1A79F5E}" srcId="{2B78EF93-21B4-C044-8E22-36B357EE4A04}" destId="{846CA9FE-FDE0-CA4E-AF25-4CEDDDE5329E}" srcOrd="2" destOrd="0" parTransId="{497435FD-BE85-8440-90F8-F5F13217AFE1}" sibTransId="{40679932-69E9-0249-8676-FD9E149D484E}"/>
    <dgm:cxn modelId="{F0D20748-41CB-2846-8A41-E00FF25BA64C}" type="presParOf" srcId="{4EE875C3-97E0-264B-853F-86C56DAD8F23}" destId="{3F3F68F2-3F07-AC4C-BB77-8AE8169FFF76}" srcOrd="0" destOrd="0" presId="urn:microsoft.com/office/officeart/2005/8/layout/lProcess2"/>
    <dgm:cxn modelId="{842B25BB-6815-1441-BC8E-E4236328DFCE}" type="presParOf" srcId="{3F3F68F2-3F07-AC4C-BB77-8AE8169FFF76}" destId="{3DAC6A62-A693-3340-AB78-7174D8D0CAB9}" srcOrd="0" destOrd="0" presId="urn:microsoft.com/office/officeart/2005/8/layout/lProcess2"/>
    <dgm:cxn modelId="{0FC406A3-D6E0-284A-B299-3A68C073DB1F}" type="presParOf" srcId="{3F3F68F2-3F07-AC4C-BB77-8AE8169FFF76}" destId="{23867060-AC71-A54C-9D98-786A41517B57}" srcOrd="1" destOrd="0" presId="urn:microsoft.com/office/officeart/2005/8/layout/lProcess2"/>
    <dgm:cxn modelId="{68DAE1C8-442D-0447-9B89-C98696EBD7E0}" type="presParOf" srcId="{3F3F68F2-3F07-AC4C-BB77-8AE8169FFF76}" destId="{EE8060ED-03C1-6A4A-B64B-D7AF97D02715}" srcOrd="2" destOrd="0" presId="urn:microsoft.com/office/officeart/2005/8/layout/lProcess2"/>
    <dgm:cxn modelId="{524FE02F-973C-2F49-98DB-A9D379FFD040}" type="presParOf" srcId="{EE8060ED-03C1-6A4A-B64B-D7AF97D02715}" destId="{9B772656-DECF-7F47-AB1E-0C3DA193194F}" srcOrd="0" destOrd="0" presId="urn:microsoft.com/office/officeart/2005/8/layout/lProcess2"/>
    <dgm:cxn modelId="{226C0C98-F91F-DB4B-A7B6-93A67D268BF0}" type="presParOf" srcId="{9B772656-DECF-7F47-AB1E-0C3DA193194F}" destId="{F80082F8-C127-4846-A59A-9DF66D894F90}" srcOrd="0" destOrd="0" presId="urn:microsoft.com/office/officeart/2005/8/layout/lProcess2"/>
    <dgm:cxn modelId="{3026AA2E-5F39-E948-940B-6E42B0E567C6}" type="presParOf" srcId="{9B772656-DECF-7F47-AB1E-0C3DA193194F}" destId="{130FA259-06BB-2148-AA7E-7791F233EA1E}" srcOrd="1" destOrd="0" presId="urn:microsoft.com/office/officeart/2005/8/layout/lProcess2"/>
    <dgm:cxn modelId="{9A0DE242-F23D-954B-BC77-9C80C70C9355}" type="presParOf" srcId="{9B772656-DECF-7F47-AB1E-0C3DA193194F}" destId="{81BEAB25-A512-8546-93AF-DCF9CCA4028B}" srcOrd="2" destOrd="0" presId="urn:microsoft.com/office/officeart/2005/8/layout/lProcess2"/>
    <dgm:cxn modelId="{C39CA6D0-175C-9847-9CF7-0843F4D9E1E2}" type="presParOf" srcId="{4EE875C3-97E0-264B-853F-86C56DAD8F23}" destId="{54FA80D8-AFEA-C845-A90D-B4BEE71B9AA1}" srcOrd="1" destOrd="0" presId="urn:microsoft.com/office/officeart/2005/8/layout/lProcess2"/>
    <dgm:cxn modelId="{0093B22F-7D9B-8741-BFD5-839DDB3FB007}" type="presParOf" srcId="{4EE875C3-97E0-264B-853F-86C56DAD8F23}" destId="{81CCA09E-4EA7-1A43-971B-5FB62CC23FF1}" srcOrd="2" destOrd="0" presId="urn:microsoft.com/office/officeart/2005/8/layout/lProcess2"/>
    <dgm:cxn modelId="{066364E5-9633-0F43-A106-284DCA3E6BD8}" type="presParOf" srcId="{81CCA09E-4EA7-1A43-971B-5FB62CC23FF1}" destId="{800DCEDB-01CC-9B4E-A6CC-9D6D89305220}" srcOrd="0" destOrd="0" presId="urn:microsoft.com/office/officeart/2005/8/layout/lProcess2"/>
    <dgm:cxn modelId="{6D1A8321-1B9C-C747-BAEC-0B73DFE9EFD8}" type="presParOf" srcId="{81CCA09E-4EA7-1A43-971B-5FB62CC23FF1}" destId="{5CF03182-A179-F345-B542-F8D70FFC0FAF}" srcOrd="1" destOrd="0" presId="urn:microsoft.com/office/officeart/2005/8/layout/lProcess2"/>
    <dgm:cxn modelId="{92468E61-8A91-794E-9715-03FB1C09100F}" type="presParOf" srcId="{81CCA09E-4EA7-1A43-971B-5FB62CC23FF1}" destId="{659C3348-4758-734B-922B-6103C95CAC43}" srcOrd="2" destOrd="0" presId="urn:microsoft.com/office/officeart/2005/8/layout/lProcess2"/>
    <dgm:cxn modelId="{8F483172-3BD0-214C-91E0-BCFA7C6B868B}" type="presParOf" srcId="{659C3348-4758-734B-922B-6103C95CAC43}" destId="{73D562B1-7D51-B242-8F69-2299119DDC0B}" srcOrd="0" destOrd="0" presId="urn:microsoft.com/office/officeart/2005/8/layout/lProcess2"/>
    <dgm:cxn modelId="{63EC4FF8-6EB1-B748-BB6E-8264129A266D}" type="presParOf" srcId="{73D562B1-7D51-B242-8F69-2299119DDC0B}" destId="{5759A4C4-E8CA-9540-82A6-3B69CA1F8D20}" srcOrd="0" destOrd="0" presId="urn:microsoft.com/office/officeart/2005/8/layout/lProcess2"/>
    <dgm:cxn modelId="{5F8D40D9-9E5C-DC44-A1AA-BCCC5338F65B}" type="presParOf" srcId="{73D562B1-7D51-B242-8F69-2299119DDC0B}" destId="{1992728C-565F-3148-920E-DAB83234AA91}" srcOrd="1" destOrd="0" presId="urn:microsoft.com/office/officeart/2005/8/layout/lProcess2"/>
    <dgm:cxn modelId="{881328E8-07B9-7343-AB6A-1F4DBF1AE7FD}" type="presParOf" srcId="{73D562B1-7D51-B242-8F69-2299119DDC0B}" destId="{F60B7216-F47E-CE46-8229-42EC755DBFF6}" srcOrd="2" destOrd="0" presId="urn:microsoft.com/office/officeart/2005/8/layout/lProcess2"/>
    <dgm:cxn modelId="{45115F8B-92C1-C547-A3E1-04A332C9E574}" type="presParOf" srcId="{4EE875C3-97E0-264B-853F-86C56DAD8F23}" destId="{5E001628-E191-E34F-AA27-6A72AECD6BBB}" srcOrd="3" destOrd="0" presId="urn:microsoft.com/office/officeart/2005/8/layout/lProcess2"/>
    <dgm:cxn modelId="{D71CE474-94C4-2846-BFB1-EF19651BFC0F}" type="presParOf" srcId="{4EE875C3-97E0-264B-853F-86C56DAD8F23}" destId="{48745136-4F3C-844B-9CD3-FAC11FB1D2C6}" srcOrd="4" destOrd="0" presId="urn:microsoft.com/office/officeart/2005/8/layout/lProcess2"/>
    <dgm:cxn modelId="{4C751578-5CAC-BB45-94C1-460D5D0CCDF9}" type="presParOf" srcId="{48745136-4F3C-844B-9CD3-FAC11FB1D2C6}" destId="{B9D3E16C-8A5A-FA43-B473-319483ADB074}" srcOrd="0" destOrd="0" presId="urn:microsoft.com/office/officeart/2005/8/layout/lProcess2"/>
    <dgm:cxn modelId="{67087F34-9FFE-334A-A507-93B007C9659E}" type="presParOf" srcId="{48745136-4F3C-844B-9CD3-FAC11FB1D2C6}" destId="{8B43F404-0E82-9844-9166-E75AACBF6EC7}" srcOrd="1" destOrd="0" presId="urn:microsoft.com/office/officeart/2005/8/layout/lProcess2"/>
    <dgm:cxn modelId="{75ACF4AB-9FA8-C247-9C5E-E804908771E9}" type="presParOf" srcId="{48745136-4F3C-844B-9CD3-FAC11FB1D2C6}" destId="{4BC41F42-115C-E044-9D0D-390EC318FDD8}" srcOrd="2" destOrd="0" presId="urn:microsoft.com/office/officeart/2005/8/layout/lProcess2"/>
    <dgm:cxn modelId="{8B5FF5C2-4519-D84A-8B0B-FB8DBEACC8D9}" type="presParOf" srcId="{4BC41F42-115C-E044-9D0D-390EC318FDD8}" destId="{4379C1FF-2007-2043-B72C-28293D999026}" srcOrd="0" destOrd="0" presId="urn:microsoft.com/office/officeart/2005/8/layout/lProcess2"/>
    <dgm:cxn modelId="{10F67624-9259-4444-AEE3-74398F451F3C}" type="presParOf" srcId="{4379C1FF-2007-2043-B72C-28293D999026}" destId="{8DF3E00B-4FD1-EB45-B2B3-D346EC0F8FFE}" srcOrd="0" destOrd="0" presId="urn:microsoft.com/office/officeart/2005/8/layout/lProcess2"/>
    <dgm:cxn modelId="{C1B1EBFA-0961-5847-B307-359DE86718E2}" type="presParOf" srcId="{4EE875C3-97E0-264B-853F-86C56DAD8F23}" destId="{9B1BC38B-79D5-BE4D-9516-324E4E3D88DD}" srcOrd="5" destOrd="0" presId="urn:microsoft.com/office/officeart/2005/8/layout/lProcess2"/>
    <dgm:cxn modelId="{8D8AA089-BE8C-5D40-AA3E-D482A6ADF133}" type="presParOf" srcId="{4EE875C3-97E0-264B-853F-86C56DAD8F23}" destId="{8C40FB04-F7C0-7547-9AF9-A863C888A35E}" srcOrd="6" destOrd="0" presId="urn:microsoft.com/office/officeart/2005/8/layout/lProcess2"/>
    <dgm:cxn modelId="{BACB4F21-D347-614A-9A00-99F421217377}" type="presParOf" srcId="{8C40FB04-F7C0-7547-9AF9-A863C888A35E}" destId="{ABACF5B6-2035-4344-9423-47ACDA522882}" srcOrd="0" destOrd="0" presId="urn:microsoft.com/office/officeart/2005/8/layout/lProcess2"/>
    <dgm:cxn modelId="{20E6BB52-F86A-044F-9E51-4C8710C43F04}" type="presParOf" srcId="{8C40FB04-F7C0-7547-9AF9-A863C888A35E}" destId="{08AD8E23-0CAF-5B46-9BFC-2FD43C13A0C2}" srcOrd="1" destOrd="0" presId="urn:microsoft.com/office/officeart/2005/8/layout/lProcess2"/>
    <dgm:cxn modelId="{8A9F9BFE-CE4D-5E47-8FAF-263C6D171D62}" type="presParOf" srcId="{8C40FB04-F7C0-7547-9AF9-A863C888A35E}" destId="{592FE62F-7D58-AC4C-8FC9-44B6E9D0A4A0}" srcOrd="2" destOrd="0" presId="urn:microsoft.com/office/officeart/2005/8/layout/lProcess2"/>
    <dgm:cxn modelId="{BB94E48F-D24B-DE43-8780-031599D90159}" type="presParOf" srcId="{592FE62F-7D58-AC4C-8FC9-44B6E9D0A4A0}" destId="{F0024FF5-A781-2E4C-A3EF-D19EC3E05F70}" srcOrd="0" destOrd="0" presId="urn:microsoft.com/office/officeart/2005/8/layout/lProcess2"/>
    <dgm:cxn modelId="{9E37F63E-F507-5746-AA3F-4CCD174E7879}" type="presParOf" srcId="{F0024FF5-A781-2E4C-A3EF-D19EC3E05F70}" destId="{6D4313CF-63BE-3F42-BC3A-D927330170C8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99CCD-C678-8542-B4DC-7C1292200CD2}">
      <dsp:nvSpPr>
        <dsp:cNvPr id="0" name=""/>
        <dsp:cNvSpPr/>
      </dsp:nvSpPr>
      <dsp:spPr>
        <a:xfrm>
          <a:off x="1175687" y="45484"/>
          <a:ext cx="2183252" cy="21832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National 2" panose="020B0504030502020203" pitchFamily="34" charset="77"/>
            </a:rPr>
            <a:t>Machine Learning</a:t>
          </a:r>
        </a:p>
      </dsp:txBody>
      <dsp:txXfrm>
        <a:off x="1466788" y="427553"/>
        <a:ext cx="1601051" cy="982463"/>
      </dsp:txXfrm>
    </dsp:sp>
    <dsp:sp modelId="{B49F8A35-917E-D544-9F06-98D47911B63C}">
      <dsp:nvSpPr>
        <dsp:cNvPr id="0" name=""/>
        <dsp:cNvSpPr/>
      </dsp:nvSpPr>
      <dsp:spPr>
        <a:xfrm>
          <a:off x="1963478" y="1410017"/>
          <a:ext cx="2183252" cy="21832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National 2" panose="020B0504030502020203" pitchFamily="34" charset="77"/>
            </a:rPr>
            <a:t>Deep Learning</a:t>
          </a:r>
        </a:p>
      </dsp:txBody>
      <dsp:txXfrm>
        <a:off x="2631189" y="1974024"/>
        <a:ext cx="1309951" cy="1200788"/>
      </dsp:txXfrm>
    </dsp:sp>
    <dsp:sp modelId="{1EDD0844-64BA-024B-85F1-CE5FA228DFB5}">
      <dsp:nvSpPr>
        <dsp:cNvPr id="0" name=""/>
        <dsp:cNvSpPr/>
      </dsp:nvSpPr>
      <dsp:spPr>
        <a:xfrm>
          <a:off x="387897" y="1410017"/>
          <a:ext cx="2183252" cy="21832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National 2" panose="020B0504030502020203" pitchFamily="34" charset="77"/>
            </a:rPr>
            <a:t>Artificial </a:t>
          </a:r>
          <a:r>
            <a:rPr lang="en-US" sz="1900" b="0" i="0" kern="1200" dirty="0">
              <a:latin typeface="National 2 Medium" panose="020B0504030502020203" pitchFamily="34" charset="77"/>
            </a:rPr>
            <a:t>General</a:t>
          </a:r>
          <a:r>
            <a:rPr lang="en-US" sz="1900" kern="1200" dirty="0">
              <a:latin typeface="National 2" panose="020B0504030502020203" pitchFamily="34" charset="77"/>
            </a:rPr>
            <a:t> Intelligence</a:t>
          </a:r>
        </a:p>
      </dsp:txBody>
      <dsp:txXfrm>
        <a:off x="593487" y="1974024"/>
        <a:ext cx="1309951" cy="12007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C6A62-A693-3340-AB78-7174D8D0CAB9}">
      <dsp:nvSpPr>
        <dsp:cNvPr id="0" name=""/>
        <dsp:cNvSpPr/>
      </dsp:nvSpPr>
      <dsp:spPr>
        <a:xfrm>
          <a:off x="2783" y="0"/>
          <a:ext cx="2731436" cy="41275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Supervised Learning</a:t>
          </a:r>
        </a:p>
      </dsp:txBody>
      <dsp:txXfrm>
        <a:off x="2783" y="0"/>
        <a:ext cx="2731436" cy="1238249"/>
      </dsp:txXfrm>
    </dsp:sp>
    <dsp:sp modelId="{F80082F8-C127-4846-A59A-9DF66D894F90}">
      <dsp:nvSpPr>
        <dsp:cNvPr id="0" name=""/>
        <dsp:cNvSpPr/>
      </dsp:nvSpPr>
      <dsp:spPr>
        <a:xfrm>
          <a:off x="275927" y="1239459"/>
          <a:ext cx="2185149" cy="1244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Classification</a:t>
          </a:r>
        </a:p>
      </dsp:txBody>
      <dsp:txXfrm>
        <a:off x="312377" y="1275909"/>
        <a:ext cx="2112249" cy="1171597"/>
      </dsp:txXfrm>
    </dsp:sp>
    <dsp:sp modelId="{81BEAB25-A512-8546-93AF-DCF9CCA4028B}">
      <dsp:nvSpPr>
        <dsp:cNvPr id="0" name=""/>
        <dsp:cNvSpPr/>
      </dsp:nvSpPr>
      <dsp:spPr>
        <a:xfrm>
          <a:off x="275927" y="2675418"/>
          <a:ext cx="2185149" cy="1244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Regression</a:t>
          </a:r>
        </a:p>
      </dsp:txBody>
      <dsp:txXfrm>
        <a:off x="312377" y="2711868"/>
        <a:ext cx="2112249" cy="1171597"/>
      </dsp:txXfrm>
    </dsp:sp>
    <dsp:sp modelId="{800DCEDB-01CC-9B4E-A6CC-9D6D89305220}">
      <dsp:nvSpPr>
        <dsp:cNvPr id="0" name=""/>
        <dsp:cNvSpPr/>
      </dsp:nvSpPr>
      <dsp:spPr>
        <a:xfrm>
          <a:off x="2939077" y="0"/>
          <a:ext cx="2731436" cy="41275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Unsupervised Learning</a:t>
          </a:r>
        </a:p>
      </dsp:txBody>
      <dsp:txXfrm>
        <a:off x="2939077" y="0"/>
        <a:ext cx="2731436" cy="1238249"/>
      </dsp:txXfrm>
    </dsp:sp>
    <dsp:sp modelId="{5759A4C4-E8CA-9540-82A6-3B69CA1F8D20}">
      <dsp:nvSpPr>
        <dsp:cNvPr id="0" name=""/>
        <dsp:cNvSpPr/>
      </dsp:nvSpPr>
      <dsp:spPr>
        <a:xfrm>
          <a:off x="3212221" y="1239459"/>
          <a:ext cx="2185149" cy="1244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Clustering</a:t>
          </a:r>
        </a:p>
      </dsp:txBody>
      <dsp:txXfrm>
        <a:off x="3248671" y="1275909"/>
        <a:ext cx="2112249" cy="1171597"/>
      </dsp:txXfrm>
    </dsp:sp>
    <dsp:sp modelId="{F60B7216-F47E-CE46-8229-42EC755DBFF6}">
      <dsp:nvSpPr>
        <dsp:cNvPr id="0" name=""/>
        <dsp:cNvSpPr/>
      </dsp:nvSpPr>
      <dsp:spPr>
        <a:xfrm>
          <a:off x="3212221" y="2675418"/>
          <a:ext cx="2185149" cy="1244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Anomaly Detection</a:t>
          </a:r>
        </a:p>
      </dsp:txBody>
      <dsp:txXfrm>
        <a:off x="3248671" y="2711868"/>
        <a:ext cx="2112249" cy="1171597"/>
      </dsp:txXfrm>
    </dsp:sp>
    <dsp:sp modelId="{B9D3E16C-8A5A-FA43-B473-319483ADB074}">
      <dsp:nvSpPr>
        <dsp:cNvPr id="0" name=""/>
        <dsp:cNvSpPr/>
      </dsp:nvSpPr>
      <dsp:spPr>
        <a:xfrm>
          <a:off x="5875372" y="0"/>
          <a:ext cx="2731436" cy="41275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Semi-supervised Learning</a:t>
          </a:r>
        </a:p>
      </dsp:txBody>
      <dsp:txXfrm>
        <a:off x="5875372" y="0"/>
        <a:ext cx="2731436" cy="1238249"/>
      </dsp:txXfrm>
    </dsp:sp>
    <dsp:sp modelId="{8DF3E00B-4FD1-EB45-B2B3-D346EC0F8FFE}">
      <dsp:nvSpPr>
        <dsp:cNvPr id="0" name=""/>
        <dsp:cNvSpPr/>
      </dsp:nvSpPr>
      <dsp:spPr>
        <a:xfrm>
          <a:off x="6148516" y="1238249"/>
          <a:ext cx="2185149" cy="26828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Mix of labeled and unlabeled data</a:t>
          </a:r>
        </a:p>
      </dsp:txBody>
      <dsp:txXfrm>
        <a:off x="6212517" y="1302250"/>
        <a:ext cx="2057147" cy="2554873"/>
      </dsp:txXfrm>
    </dsp:sp>
    <dsp:sp modelId="{ABACF5B6-2035-4344-9423-47ACDA522882}">
      <dsp:nvSpPr>
        <dsp:cNvPr id="0" name=""/>
        <dsp:cNvSpPr/>
      </dsp:nvSpPr>
      <dsp:spPr>
        <a:xfrm>
          <a:off x="8811666" y="0"/>
          <a:ext cx="2731436" cy="41275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Self-supervised Learning</a:t>
          </a:r>
        </a:p>
      </dsp:txBody>
      <dsp:txXfrm>
        <a:off x="8811666" y="0"/>
        <a:ext cx="2731436" cy="1238249"/>
      </dsp:txXfrm>
    </dsp:sp>
    <dsp:sp modelId="{6D4313CF-63BE-3F42-BC3A-D927330170C8}">
      <dsp:nvSpPr>
        <dsp:cNvPr id="0" name=""/>
        <dsp:cNvSpPr/>
      </dsp:nvSpPr>
      <dsp:spPr>
        <a:xfrm>
          <a:off x="9084810" y="1238249"/>
          <a:ext cx="2185149" cy="26828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Language modeling</a:t>
          </a:r>
        </a:p>
      </dsp:txBody>
      <dsp:txXfrm>
        <a:off x="9148811" y="1302250"/>
        <a:ext cx="2057147" cy="25548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26/4/2023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26/4/2023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1pPr>
    <a:lvl2pPr marL="544139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2pPr>
    <a:lvl3pPr marL="1088279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3pPr>
    <a:lvl4pPr marL="1632418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4pPr>
    <a:lvl5pPr marL="2176558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5pPr>
    <a:lvl6pPr marL="272069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6pPr>
    <a:lvl7pPr marL="326483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7pPr>
    <a:lvl8pPr marL="380897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8pPr>
    <a:lvl9pPr marL="4353115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2AB3C50-0815-4E72-B5C0-4CC01800180F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D6D95E-88C9-4F51-9A96-C6DC690C4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70AC6F-A8DE-43B1-AB32-8BCC2ADD0A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1510" y="184205"/>
            <a:ext cx="2700330" cy="217696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bg1"/>
                </a:solidFill>
              </a:defRPr>
            </a:lvl1pPr>
            <a:lvl2pPr marL="101256" indent="0" algn="l">
              <a:buFontTx/>
              <a:buNone/>
              <a:defRPr sz="984"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[Current Date]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D68E9-7018-4336-9CC4-C1AD98D094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981" y="1428599"/>
            <a:ext cx="3912001" cy="40008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98FB25-7404-4D17-BC12-C5C5BD3F89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CB9713-6169-4BCA-998A-1ECD71372D8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Gentle Introduction to Machine Learning: Regression</a:t>
            </a:r>
          </a:p>
        </p:txBody>
      </p:sp>
    </p:spTree>
    <p:extLst>
      <p:ext uri="{BB962C8B-B14F-4D97-AF65-F5344CB8AC3E}">
        <p14:creationId xmlns:p14="http://schemas.microsoft.com/office/powerpoint/2010/main" val="340157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Cr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C3957F-CBD5-45F4-9139-BE2AD9F3D7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7466EE-1402-4AD3-84F3-D1DF7AB79A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CC70461-48C5-43F7-8FBF-36F351503D81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014594" y="4925838"/>
            <a:ext cx="2939950" cy="156710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945B0B-FD87-427B-B1C8-DF115B45F6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54FC01-F717-4A46-B98F-96CECAD73C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1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36129" y="257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246362"/>
            <a:ext cx="1288500" cy="13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ext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2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1383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747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49BA5-9018-4446-A86F-4EE58D7173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7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83DCC-83B4-4DDF-A2DD-53EA890722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246362"/>
            <a:ext cx="1288500" cy="134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6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4298" y="2367188"/>
            <a:ext cx="742590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1508" y="2365636"/>
            <a:ext cx="370858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15CE4-9C5B-4DD4-9334-613E584A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10B5A-E47F-4858-B45E-5B1BEE8B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2C6C2-929C-48AB-A46A-05FC0AD9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08A26F-06F2-4E9D-90D3-59B5F05170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F2FEF4-AC70-4D84-9B67-5A54BD0F33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08" y="2365638"/>
            <a:ext cx="7441994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141451" y="2365639"/>
            <a:ext cx="3712953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D7C67-E5F6-43C5-997F-6434DA21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84D73-4796-4164-B818-FA3C28E0B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62CB5-7592-412B-8108-8BFA3C6D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F9683-AEE5-4C7C-8337-8F0333B05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A82EE6-5B2A-4D35-9636-3FF0F8DEBC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2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11" y="2365636"/>
            <a:ext cx="11543658" cy="197469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38777" y="4495699"/>
            <a:ext cx="11543658" cy="1974696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DFF93-5525-475A-BA2F-1F0C4F78D56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E2A29-28F0-4172-8807-541DB74FB84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E7CF56-F1E5-4795-9265-7AD96EC856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89AB79-1006-4785-9565-5855A6C464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E5D8E-5794-4172-9477-A462C7ED67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257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352C9B-A878-4E28-8F19-9BFE09A0DF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FD2763-69FC-4FBC-A018-A5B79D9BF1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677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88F8E-C995-44E9-88C3-777D604D7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257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22DE8C-193B-40D2-86E4-37390E84CC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2B9284-71F9-4742-8BC8-CBD640B6E8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22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0" y="1413894"/>
            <a:ext cx="10896586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29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3327723"/>
            <a:ext cx="10901097" cy="1819999"/>
          </a:xfrm>
        </p:spPr>
        <p:txBody>
          <a:bodyPr>
            <a:normAutofit/>
          </a:bodyPr>
          <a:lstStyle>
            <a:lvl1pPr marL="0" indent="0">
              <a:buNone/>
              <a:defRPr sz="407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[Presenter Name]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B3AAE-1896-4A98-A246-9A4E80DA4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8A2211-08DC-44ED-BA4C-EA9B5E049F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E66D3-31E0-4E7E-974A-CBAF78AFBE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130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8D64DB-0525-4239-B7EF-7462FB2A80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135A38-8B72-4CF7-A576-8AB549768E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54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27E38-93E1-4C04-83A5-FBD94BE75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51525" y="1108171"/>
            <a:ext cx="1787218" cy="4683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6DF0E0-E4B3-49BF-A9CB-B5C1AC69E3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2FCC1-F0E2-4D15-B831-1642D56F9DA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633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605E55-8F6E-49C2-A14D-4F7EA9A247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681536" y="1396696"/>
            <a:ext cx="3951494" cy="3976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49E37B-FA5B-427F-9B9C-C22AEEF464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6D3671-8BF4-4081-90DB-6B512B6793F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74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36A6A2-B679-4575-A369-2D9B0C8811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46751" y="1126129"/>
            <a:ext cx="2724017" cy="4749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8E51D-8667-4AE7-98D9-FD5D60E1E0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C0D460-F225-460B-BB60-8A162372132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082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2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3E30FE-911C-4ADA-B031-2626594EC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3744D0-0577-40DE-9622-1088015D05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BB920-9A5A-4DA9-9ECA-1DF946B9A6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358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C4D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164" b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accent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B8BFB0-2A25-45AC-80CE-669E6F62BC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F33D4B-5C12-45EC-88B7-C00C2123C8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2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71191" y="2246444"/>
            <a:ext cx="7849618" cy="2531891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118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[Thank you or sign off]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5A8B4-6E78-422A-AF69-97326A6A7C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D54034-1F98-4E5C-A6EA-29A8353505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9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5673CE-2DC8-4BC7-8474-7FD9AEAE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B1A7F-3E6C-4BDA-A873-12B2FD961F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0EA49-7B36-455E-A863-61CF191F59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F0F960-7B3B-462A-AC2C-5591D20826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EE6E5A-4BD9-4D77-8176-009D70AE84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</p:spTree>
    <p:extLst>
      <p:ext uri="{BB962C8B-B14F-4D97-AF65-F5344CB8AC3E}">
        <p14:creationId xmlns:p14="http://schemas.microsoft.com/office/powerpoint/2010/main" val="404147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413894"/>
            <a:ext cx="7849618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8528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F41DB6-5AEA-408D-A5BF-F2AA2A9AA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00AA1C-D441-4635-902A-1D05471536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7D3B9-F438-E24F-9DFF-6C0E3C11CA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15400" y="819552"/>
            <a:ext cx="2108111" cy="552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0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1" y="1413894"/>
            <a:ext cx="7389409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3924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00A36-47BB-4418-B306-3E7E3AC14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86510" y="1426524"/>
            <a:ext cx="2724017" cy="4749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12473B-6F9B-4A83-8856-23C5641F05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56D179-7759-497B-8880-790CAAFA95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103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1" y="1413894"/>
            <a:ext cx="7389409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3924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725145-F8C2-435E-83DA-3C6BFFE3B3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91889" y="2389194"/>
            <a:ext cx="2774745" cy="27923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A09E0F-9A3D-42E9-BF40-D38087681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F43727-5D9C-4050-8B4D-49535AB73D8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94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EFBB34-E7A6-446F-8461-EDE7FE5D0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11546007" cy="41273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8288C-36FD-45F0-A3A9-7148844259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383047" y="184261"/>
            <a:ext cx="7425906" cy="217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57881E-E143-4217-816A-8C4E380EDD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B0B422-09F3-401B-BCC9-0BD19CBF8F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79A268-DC64-46CE-B24E-6EA4998BFC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2365635"/>
            <a:ext cx="5636938" cy="4127304"/>
          </a:xfrm>
        </p:spPr>
        <p:txBody>
          <a:bodyPr>
            <a:normAutofit/>
          </a:bodyPr>
          <a:lstStyle>
            <a:lvl1pPr marL="202512" indent="-202512">
              <a:buFont typeface="+mj-lt"/>
              <a:buAutoNum type="arabi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1pPr>
            <a:lvl2pPr marL="405023" indent="-202512">
              <a:buFont typeface="+mj-lt"/>
              <a:buAutoNum type="alphaL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2pPr>
            <a:lvl3pPr marL="607535" indent="-202046">
              <a:buFont typeface="+mj-lt"/>
              <a:buAutoNum type="romanL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3pPr>
            <a:lvl4pPr marL="810046" indent="-202512">
              <a:buFont typeface="+mj-lt"/>
              <a:buAutoNum type="arabi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4pPr>
            <a:lvl5pPr marL="1012558" indent="-202512">
              <a:buFont typeface="+mj-lt"/>
              <a:buAutoNum type="alphaLcPeriod"/>
              <a:defRPr lang="en-US" sz="1600" b="0" i="0" dirty="0">
                <a:latin typeface="National 2" charset="0"/>
                <a:ea typeface="National 2" charset="0"/>
                <a:cs typeface="National 2" charset="0"/>
              </a:defRPr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22980-9FEA-47AB-8160-1C29597532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59DED6-E107-4AF2-B3B8-51B167296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1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3"/>
            <a:ext cx="6853375" cy="510149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7E974-6222-4E14-8F53-1A35F8F2DE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A0BD44-827B-47CD-8BFA-2A4BD387B4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425" y="1391440"/>
            <a:ext cx="11546007" cy="9235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508" y="2365585"/>
            <a:ext cx="11546007" cy="41352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3047" y="184261"/>
            <a:ext cx="7425906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00" b="0" i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</a:lstStyle>
          <a:p>
            <a:r>
              <a:rPr lang="en-AU" dirty="0"/>
              <a:t>Gentle Introduction to Machine Learning: Regression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1686" y="6551473"/>
            <a:ext cx="523374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84"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2" r:id="rId2"/>
    <p:sldLayoutId id="2147483764" r:id="rId3"/>
    <p:sldLayoutId id="2147483765" r:id="rId4"/>
    <p:sldLayoutId id="2147483766" r:id="rId5"/>
    <p:sldLayoutId id="2147483650" r:id="rId6"/>
    <p:sldLayoutId id="2147483652" r:id="rId7"/>
    <p:sldLayoutId id="2147483779" r:id="rId8"/>
    <p:sldLayoutId id="2147483761" r:id="rId9"/>
    <p:sldLayoutId id="2147483767" r:id="rId10"/>
    <p:sldLayoutId id="2147483768" r:id="rId11"/>
    <p:sldLayoutId id="2147483769" r:id="rId12"/>
    <p:sldLayoutId id="2147483770" r:id="rId13"/>
    <p:sldLayoutId id="2147483782" r:id="rId14"/>
    <p:sldLayoutId id="2147483777" r:id="rId15"/>
    <p:sldLayoutId id="2147483778" r:id="rId16"/>
    <p:sldLayoutId id="2147483728" r:id="rId17"/>
    <p:sldLayoutId id="2147483773" r:id="rId18"/>
    <p:sldLayoutId id="2147483771" r:id="rId19"/>
    <p:sldLayoutId id="2147483772" r:id="rId20"/>
    <p:sldLayoutId id="2147483774" r:id="rId21"/>
    <p:sldLayoutId id="2147483776" r:id="rId22"/>
    <p:sldLayoutId id="2147483775" r:id="rId23"/>
    <p:sldLayoutId id="2147483780" r:id="rId24"/>
    <p:sldLayoutId id="2147483781" r:id="rId25"/>
    <p:sldLayoutId id="2147483783" r:id="rId26"/>
    <p:sldLayoutId id="2147483654" r:id="rId27"/>
    <p:sldLayoutId id="2147483655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42974" rtl="0" eaLnBrk="1" latinLnBrk="0" hangingPunct="1">
        <a:lnSpc>
          <a:spcPct val="85000"/>
        </a:lnSpc>
        <a:spcBef>
          <a:spcPct val="0"/>
        </a:spcBef>
        <a:buNone/>
        <a:defRPr sz="3200" b="0" i="0" kern="1200">
          <a:solidFill>
            <a:schemeClr val="accent1"/>
          </a:solidFill>
          <a:latin typeface="National 2 Medium" charset="0"/>
          <a:ea typeface="National 2 Medium" charset="0"/>
          <a:cs typeface="National 2 Medium" charset="0"/>
        </a:defRPr>
      </a:lvl1pPr>
    </p:titleStyle>
    <p:bodyStyle>
      <a:lvl1pPr marL="182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1pPr>
      <a:lvl2pPr marL="6400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2pPr>
      <a:lvl3pPr marL="10972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3pPr>
      <a:lvl4pPr marL="15544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4pPr>
      <a:lvl5pPr marL="2011680" indent="-285750" algn="l" defTabSz="642974" rtl="0" eaLnBrk="1" latinLnBrk="0" hangingPunct="1">
        <a:spcBef>
          <a:spcPts val="422"/>
        </a:spcBef>
        <a:spcAft>
          <a:spcPts val="211"/>
        </a:spcAft>
        <a:buClr>
          <a:schemeClr val="accent1"/>
        </a:buClr>
        <a:buFont typeface="Arial" charset="0"/>
        <a:buChar char="•"/>
        <a:defRPr sz="1406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5pPr>
      <a:lvl6pPr marL="2468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1406" kern="1200" baseline="0">
          <a:solidFill>
            <a:schemeClr val="accent1"/>
          </a:solidFill>
          <a:latin typeface="+mn-lt"/>
          <a:ea typeface="+mn-ea"/>
          <a:cs typeface="+mn-cs"/>
        </a:defRPr>
      </a:lvl6pPr>
      <a:lvl7pPr marL="2089666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7pPr>
      <a:lvl8pPr marL="2411153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8pPr>
      <a:lvl9pPr marL="2732640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87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74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461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948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435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923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409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896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90" userDrawn="1">
          <p15:clr>
            <a:srgbClr val="F26B43"/>
          </p15:clr>
        </p15:guide>
        <p15:guide id="2" pos="7476" userDrawn="1">
          <p15:clr>
            <a:srgbClr val="F26B43"/>
          </p15:clr>
        </p15:guide>
        <p15:guide id="3" pos="203" userDrawn="1">
          <p15:clr>
            <a:srgbClr val="F26B43"/>
          </p15:clr>
        </p15:guide>
        <p15:guide id="4" orient="horz" pos="14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0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sa/3.0" TargetMode="External"/><Relationship Id="rId5" Type="http://schemas.openxmlformats.org/officeDocument/2006/relationships/image" Target="../media/image54.png"/><Relationship Id="rId4" Type="http://schemas.openxmlformats.org/officeDocument/2006/relationships/hyperlink" Target="http://creativecommons.org/licenses/by-sa/3.0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6.svg"/><Relationship Id="rId7" Type="http://schemas.openxmlformats.org/officeDocument/2006/relationships/image" Target="../media/image5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0.png"/><Relationship Id="rId5" Type="http://schemas.openxmlformats.org/officeDocument/2006/relationships/image" Target="../media/image53.png"/><Relationship Id="rId4" Type="http://schemas.openxmlformats.org/officeDocument/2006/relationships/image" Target="../media/image520.png"/><Relationship Id="rId9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ZHQObOWTQDNU6R1_67000Dx_ZCJB-3pi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A9A1B8-1420-5E4C-DC50-A1562C460C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April 25, 2023</a:t>
            </a:r>
          </a:p>
        </p:txBody>
      </p:sp>
    </p:spTree>
    <p:extLst>
      <p:ext uri="{BB962C8B-B14F-4D97-AF65-F5344CB8AC3E}">
        <p14:creationId xmlns:p14="http://schemas.microsoft.com/office/powerpoint/2010/main" val="20933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6EE773-817D-1FD6-0F3D-FD50CEBD2C9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 machine learning model, ever: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665AE-8B12-7DE8-7912-A0672A11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A8E83-BAAB-1041-BBE8-54CD548C2B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94FF7-805B-422A-8487-76C1F85B25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580E06-B536-C225-92F0-D7F449FA8363}"/>
              </a:ext>
            </a:extLst>
          </p:cNvPr>
          <p:cNvSpPr/>
          <p:nvPr/>
        </p:nvSpPr>
        <p:spPr>
          <a:xfrm>
            <a:off x="4966428" y="3429000"/>
            <a:ext cx="2286000" cy="228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Mystery</a:t>
            </a:r>
            <a:br>
              <a:rPr lang="en-US" dirty="0"/>
            </a:br>
            <a:r>
              <a:rPr lang="en-US" dirty="0"/>
              <a:t>Box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B09108-D093-19A3-875B-43FCB6A80FD7}"/>
              </a:ext>
            </a:extLst>
          </p:cNvPr>
          <p:cNvGrpSpPr/>
          <p:nvPr/>
        </p:nvGrpSpPr>
        <p:grpSpPr>
          <a:xfrm>
            <a:off x="1447800" y="4365827"/>
            <a:ext cx="3442428" cy="422103"/>
            <a:chOff x="1447800" y="4365827"/>
            <a:chExt cx="3442428" cy="42210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ACEBAA-4612-1E04-4ADC-E19A1B0DA4B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EA44EC-F4CE-E724-2873-D4AFA546FFA3}"/>
                </a:ext>
              </a:extLst>
            </p:cNvPr>
            <p:cNvSpPr txBox="1"/>
            <p:nvPr/>
          </p:nvSpPr>
          <p:spPr>
            <a:xfrm>
              <a:off x="1447800" y="4365827"/>
              <a:ext cx="1451038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Input data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B01FBA-08A2-C4C1-761A-D7AB52654C4A}"/>
              </a:ext>
            </a:extLst>
          </p:cNvPr>
          <p:cNvGrpSpPr/>
          <p:nvPr/>
        </p:nvGrpSpPr>
        <p:grpSpPr>
          <a:xfrm>
            <a:off x="7315200" y="4365827"/>
            <a:ext cx="3665435" cy="422103"/>
            <a:chOff x="7315200" y="4365827"/>
            <a:chExt cx="3665435" cy="42210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C19D8F-2800-B141-D4ED-27CB5880BDD0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8EC550-C7F2-7F59-6891-1D8C3D4B3F00}"/>
                </a:ext>
              </a:extLst>
            </p:cNvPr>
            <p:cNvSpPr txBox="1"/>
            <p:nvPr/>
          </p:nvSpPr>
          <p:spPr>
            <a:xfrm>
              <a:off x="9309985" y="4365827"/>
              <a:ext cx="1670650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Output data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71C64C5-A05D-A9AE-F763-32084C027ABB}"/>
              </a:ext>
            </a:extLst>
          </p:cNvPr>
          <p:cNvSpPr txBox="1"/>
          <p:nvPr/>
        </p:nvSpPr>
        <p:spPr>
          <a:xfrm>
            <a:off x="321508" y="3217948"/>
            <a:ext cx="1970861" cy="42210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 Medium" panose="020B0504030502020203" pitchFamily="34" charset="77"/>
              </a:rPr>
              <a:t>Trained model:</a:t>
            </a:r>
          </a:p>
        </p:txBody>
      </p:sp>
    </p:spTree>
    <p:extLst>
      <p:ext uri="{BB962C8B-B14F-4D97-AF65-F5344CB8AC3E}">
        <p14:creationId xmlns:p14="http://schemas.microsoft.com/office/powerpoint/2010/main" val="522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A7DC67-01C2-48A5-35EB-4EE93B8FDEF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Training process: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Choose a model structure for your problem</a:t>
            </a:r>
          </a:p>
          <a:p>
            <a:pPr marL="914400" lvl="1" indent="-457200"/>
            <a:r>
              <a:rPr lang="en-US" dirty="0">
                <a:latin typeface="National 2" panose="020B0504030502020203" pitchFamily="34" charset="77"/>
              </a:rPr>
              <a:t>Every model has parameters that can be changed to better fit the problem at hand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Show the model plenty of data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Adapt the model’s parameters to best fit the data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Challenge: How do we know what is the “best fit”?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3131A0-29D2-D8D6-76B6-3F1CE7E9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AB2A2-4A9E-9FE7-6E01-ADAEAEFFA4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0379E-7861-FCCA-ABE3-F2909257BF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02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6EE773-817D-1FD6-0F3D-FD50CEBD2C9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 machine learning model, ever: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665AE-8B12-7DE8-7912-A0672A11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A8E83-BAAB-1041-BBE8-54CD548C2B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94FF7-805B-422A-8487-76C1F85B25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580E06-B536-C225-92F0-D7F449FA8363}"/>
              </a:ext>
            </a:extLst>
          </p:cNvPr>
          <p:cNvSpPr/>
          <p:nvPr/>
        </p:nvSpPr>
        <p:spPr>
          <a:xfrm>
            <a:off x="4966428" y="3429000"/>
            <a:ext cx="2286000" cy="228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Mystery</a:t>
            </a:r>
            <a:br>
              <a:rPr lang="en-US" dirty="0"/>
            </a:br>
            <a:r>
              <a:rPr lang="en-US" dirty="0"/>
              <a:t>Box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B09108-D093-19A3-875B-43FCB6A80FD7}"/>
              </a:ext>
            </a:extLst>
          </p:cNvPr>
          <p:cNvGrpSpPr/>
          <p:nvPr/>
        </p:nvGrpSpPr>
        <p:grpSpPr>
          <a:xfrm>
            <a:off x="1219200" y="4365827"/>
            <a:ext cx="3671028" cy="422103"/>
            <a:chOff x="1219200" y="4365827"/>
            <a:chExt cx="3671028" cy="42210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ACEBAA-4612-1E04-4ADC-E19A1B0DA4B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EA44EC-F4CE-E724-2873-D4AFA546FFA3}"/>
                </a:ext>
              </a:extLst>
            </p:cNvPr>
            <p:cNvSpPr txBox="1"/>
            <p:nvPr/>
          </p:nvSpPr>
          <p:spPr>
            <a:xfrm>
              <a:off x="1219200" y="4365827"/>
              <a:ext cx="1789529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Training data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B01FBA-08A2-C4C1-761A-D7AB52654C4A}"/>
              </a:ext>
            </a:extLst>
          </p:cNvPr>
          <p:cNvGrpSpPr/>
          <p:nvPr/>
        </p:nvGrpSpPr>
        <p:grpSpPr>
          <a:xfrm>
            <a:off x="7315200" y="4367998"/>
            <a:ext cx="3890598" cy="422103"/>
            <a:chOff x="7315200" y="4367998"/>
            <a:chExt cx="3890598" cy="42210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C19D8F-2800-B141-D4ED-27CB5880BDD0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8EC550-C7F2-7F59-6891-1D8C3D4B3F00}"/>
                </a:ext>
              </a:extLst>
            </p:cNvPr>
            <p:cNvSpPr txBox="1"/>
            <p:nvPr/>
          </p:nvSpPr>
          <p:spPr>
            <a:xfrm>
              <a:off x="9535148" y="4367998"/>
              <a:ext cx="1670650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Output data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71C64C5-A05D-A9AE-F763-32084C027ABB}"/>
              </a:ext>
            </a:extLst>
          </p:cNvPr>
          <p:cNvSpPr txBox="1"/>
          <p:nvPr/>
        </p:nvSpPr>
        <p:spPr>
          <a:xfrm>
            <a:off x="321508" y="3217948"/>
            <a:ext cx="3868816" cy="42210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tabLst>
                <a:tab pos="341313" algn="l"/>
              </a:tabLst>
            </a:pPr>
            <a:r>
              <a:rPr lang="en-US" dirty="0">
                <a:solidFill>
                  <a:schemeClr val="accent1"/>
                </a:solidFill>
                <a:latin typeface="National 2 Medium" panose="020B0504030502020203" pitchFamily="34" charset="77"/>
              </a:rPr>
              <a:t>During Unsupervised Training: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EF057B-3ABF-3A87-030D-D84FF9806A5E}"/>
              </a:ext>
            </a:extLst>
          </p:cNvPr>
          <p:cNvCxnSpPr>
            <a:cxnSpLocks/>
            <a:stCxn id="20" idx="0"/>
            <a:endCxn id="13" idx="2"/>
          </p:cNvCxnSpPr>
          <p:nvPr/>
        </p:nvCxnSpPr>
        <p:spPr>
          <a:xfrm flipV="1">
            <a:off x="10370473" y="2935576"/>
            <a:ext cx="11624" cy="1432422"/>
          </a:xfrm>
          <a:prstGeom prst="straightConnector1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ED1E34-78A2-C69E-82DB-A8F35850B122}"/>
              </a:ext>
            </a:extLst>
          </p:cNvPr>
          <p:cNvSpPr txBox="1"/>
          <p:nvPr/>
        </p:nvSpPr>
        <p:spPr>
          <a:xfrm>
            <a:off x="9469828" y="2513473"/>
            <a:ext cx="1824538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Evaluation </a:t>
            </a:r>
            <a:r>
              <a:rPr lang="en-US" dirty="0"/>
              <a:t>⚖️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DC10F2-A281-FF21-49E5-6C2BFC3A764F}"/>
              </a:ext>
            </a:extLst>
          </p:cNvPr>
          <p:cNvCxnSpPr>
            <a:cxnSpLocks/>
            <a:stCxn id="13" idx="1"/>
            <a:endCxn id="7" idx="0"/>
          </p:cNvCxnSpPr>
          <p:nvPr/>
        </p:nvCxnSpPr>
        <p:spPr>
          <a:xfrm rot="10800000" flipV="1">
            <a:off x="6109428" y="2724524"/>
            <a:ext cx="3360400" cy="704475"/>
          </a:xfrm>
          <a:prstGeom prst="bentConnector2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F55A556-5634-5874-43E1-AE1498222EFC}"/>
              </a:ext>
            </a:extLst>
          </p:cNvPr>
          <p:cNvSpPr txBox="1"/>
          <p:nvPr/>
        </p:nvSpPr>
        <p:spPr>
          <a:xfrm rot="16646238">
            <a:off x="6239896" y="2662665"/>
            <a:ext cx="92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🔧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7898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6EE773-817D-1FD6-0F3D-FD50CEBD2C9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 machine learning model, ever: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665AE-8B12-7DE8-7912-A0672A11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A8E83-BAAB-1041-BBE8-54CD548C2B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94FF7-805B-422A-8487-76C1F85B25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13</a:t>
            </a:fld>
            <a:endParaRPr lang="en-AU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580E06-B536-C225-92F0-D7F449FA8363}"/>
              </a:ext>
            </a:extLst>
          </p:cNvPr>
          <p:cNvSpPr/>
          <p:nvPr/>
        </p:nvSpPr>
        <p:spPr>
          <a:xfrm>
            <a:off x="4966428" y="3429000"/>
            <a:ext cx="2286000" cy="228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Mystery</a:t>
            </a:r>
            <a:br>
              <a:rPr lang="en-US" dirty="0"/>
            </a:br>
            <a:r>
              <a:rPr lang="en-US" dirty="0"/>
              <a:t>Box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B09108-D093-19A3-875B-43FCB6A80FD7}"/>
              </a:ext>
            </a:extLst>
          </p:cNvPr>
          <p:cNvGrpSpPr/>
          <p:nvPr/>
        </p:nvGrpSpPr>
        <p:grpSpPr>
          <a:xfrm>
            <a:off x="1219200" y="4365827"/>
            <a:ext cx="3671028" cy="422103"/>
            <a:chOff x="1219200" y="4365827"/>
            <a:chExt cx="3671028" cy="42210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ACEBAA-4612-1E04-4ADC-E19A1B0DA4B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EA44EC-F4CE-E724-2873-D4AFA546FFA3}"/>
                </a:ext>
              </a:extLst>
            </p:cNvPr>
            <p:cNvSpPr txBox="1"/>
            <p:nvPr/>
          </p:nvSpPr>
          <p:spPr>
            <a:xfrm>
              <a:off x="1219200" y="4365827"/>
              <a:ext cx="1789529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Training data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B01FBA-08A2-C4C1-761A-D7AB52654C4A}"/>
              </a:ext>
            </a:extLst>
          </p:cNvPr>
          <p:cNvGrpSpPr/>
          <p:nvPr/>
        </p:nvGrpSpPr>
        <p:grpSpPr>
          <a:xfrm>
            <a:off x="7315200" y="4367998"/>
            <a:ext cx="3890598" cy="422103"/>
            <a:chOff x="7315200" y="4367998"/>
            <a:chExt cx="3890598" cy="42210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C19D8F-2800-B141-D4ED-27CB5880BDD0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8EC550-C7F2-7F59-6891-1D8C3D4B3F00}"/>
                </a:ext>
              </a:extLst>
            </p:cNvPr>
            <p:cNvSpPr txBox="1"/>
            <p:nvPr/>
          </p:nvSpPr>
          <p:spPr>
            <a:xfrm>
              <a:off x="9535148" y="4367998"/>
              <a:ext cx="1670650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Output data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71C64C5-A05D-A9AE-F763-32084C027ABB}"/>
              </a:ext>
            </a:extLst>
          </p:cNvPr>
          <p:cNvSpPr txBox="1"/>
          <p:nvPr/>
        </p:nvSpPr>
        <p:spPr>
          <a:xfrm>
            <a:off x="321508" y="3217948"/>
            <a:ext cx="3556423" cy="42210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 Medium" panose="020B0504030502020203" pitchFamily="34" charset="77"/>
              </a:rPr>
              <a:t>During Supervised Training: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ED1E34-78A2-C69E-82DB-A8F35850B122}"/>
              </a:ext>
            </a:extLst>
          </p:cNvPr>
          <p:cNvSpPr txBox="1"/>
          <p:nvPr/>
        </p:nvSpPr>
        <p:spPr>
          <a:xfrm>
            <a:off x="5197159" y="6356259"/>
            <a:ext cx="1824538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Evaluation </a:t>
            </a:r>
            <a:r>
              <a:rPr lang="en-US" dirty="0"/>
              <a:t>⚖️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55A556-5634-5874-43E1-AE1498222EFC}"/>
              </a:ext>
            </a:extLst>
          </p:cNvPr>
          <p:cNvSpPr txBox="1"/>
          <p:nvPr/>
        </p:nvSpPr>
        <p:spPr>
          <a:xfrm rot="19943254">
            <a:off x="6259984" y="5611608"/>
            <a:ext cx="92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🔧</a:t>
            </a:r>
            <a:endParaRPr lang="en-US" sz="1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BB799A-851F-3053-FDCB-52D6C6ADF8B4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V="1">
            <a:off x="6109428" y="5715000"/>
            <a:ext cx="0" cy="641259"/>
          </a:xfrm>
          <a:prstGeom prst="straightConnector1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C4701C-7D64-2252-4699-5C2B656F7030}"/>
              </a:ext>
            </a:extLst>
          </p:cNvPr>
          <p:cNvGrpSpPr/>
          <p:nvPr/>
        </p:nvGrpSpPr>
        <p:grpSpPr>
          <a:xfrm>
            <a:off x="1024747" y="5001358"/>
            <a:ext cx="3865481" cy="422103"/>
            <a:chOff x="1024747" y="5001358"/>
            <a:chExt cx="3865481" cy="42210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934DE2-99F1-2D2C-0A2F-8CE228F7308D}"/>
                </a:ext>
              </a:extLst>
            </p:cNvPr>
            <p:cNvSpPr txBox="1"/>
            <p:nvPr/>
          </p:nvSpPr>
          <p:spPr>
            <a:xfrm>
              <a:off x="1024747" y="5001358"/>
              <a:ext cx="1975221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Training labels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7D7D771-68B9-F254-01D4-38F507FB00A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51816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796C69D-56FD-3548-80ED-441322DC41D9}"/>
              </a:ext>
            </a:extLst>
          </p:cNvPr>
          <p:cNvCxnSpPr>
            <a:cxnSpLocks/>
            <a:stCxn id="30" idx="2"/>
            <a:endCxn id="13" idx="1"/>
          </p:cNvCxnSpPr>
          <p:nvPr/>
        </p:nvCxnSpPr>
        <p:spPr>
          <a:xfrm rot="16200000" flipH="1">
            <a:off x="3032833" y="4402985"/>
            <a:ext cx="1143850" cy="3184801"/>
          </a:xfrm>
          <a:prstGeom prst="bentConnector2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6">
            <a:extLst>
              <a:ext uri="{FF2B5EF4-FFF2-40B4-BE49-F238E27FC236}">
                <a16:creationId xmlns:a16="http://schemas.microsoft.com/office/drawing/2014/main" id="{E8570F1A-AA67-B6B3-0A55-F9178CCB9662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rot="5400000">
            <a:off x="7807480" y="4004318"/>
            <a:ext cx="1777210" cy="3348776"/>
          </a:xfrm>
          <a:prstGeom prst="bentConnector2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45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9090F3E-C49C-DDBA-5C14-F40B420E1CE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797300991"/>
              </p:ext>
            </p:extLst>
          </p:nvPr>
        </p:nvGraphicFramePr>
        <p:xfrm>
          <a:off x="322263" y="2365375"/>
          <a:ext cx="11545887" cy="4127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4A313FD-4C2C-7B30-1708-67B30E53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F9790-2B64-7F91-AA0C-E2C7ECC4E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A64F0-19B9-543E-0248-347DBA45F9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14</a:t>
            </a:fld>
            <a:endParaRPr lang="en-AU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FFC7FC8-AB48-F142-32A3-B70F5DF64E32}"/>
              </a:ext>
            </a:extLst>
          </p:cNvPr>
          <p:cNvSpPr/>
          <p:nvPr/>
        </p:nvSpPr>
        <p:spPr>
          <a:xfrm>
            <a:off x="336425" y="5181600"/>
            <a:ext cx="2711575" cy="990600"/>
          </a:xfrm>
          <a:custGeom>
            <a:avLst/>
            <a:gdLst>
              <a:gd name="connsiteX0" fmla="*/ 0 w 2711575"/>
              <a:gd name="connsiteY0" fmla="*/ 495300 h 990600"/>
              <a:gd name="connsiteX1" fmla="*/ 1355788 w 2711575"/>
              <a:gd name="connsiteY1" fmla="*/ 0 h 990600"/>
              <a:gd name="connsiteX2" fmla="*/ 2711576 w 2711575"/>
              <a:gd name="connsiteY2" fmla="*/ 495300 h 990600"/>
              <a:gd name="connsiteX3" fmla="*/ 1355788 w 2711575"/>
              <a:gd name="connsiteY3" fmla="*/ 990600 h 990600"/>
              <a:gd name="connsiteX4" fmla="*/ 0 w 2711575"/>
              <a:gd name="connsiteY4" fmla="*/ 4953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1575" h="990600" extrusionOk="0">
                <a:moveTo>
                  <a:pt x="0" y="495300"/>
                </a:moveTo>
                <a:cubicBezTo>
                  <a:pt x="-145037" y="132291"/>
                  <a:pt x="572863" y="12815"/>
                  <a:pt x="1355788" y="0"/>
                </a:cubicBezTo>
                <a:cubicBezTo>
                  <a:pt x="2114861" y="2167"/>
                  <a:pt x="2649573" y="223725"/>
                  <a:pt x="2711576" y="495300"/>
                </a:cubicBezTo>
                <a:cubicBezTo>
                  <a:pt x="2663030" y="816255"/>
                  <a:pt x="2096323" y="1036181"/>
                  <a:pt x="1355788" y="990600"/>
                </a:cubicBezTo>
                <a:cubicBezTo>
                  <a:pt x="586820" y="979555"/>
                  <a:pt x="72904" y="803681"/>
                  <a:pt x="0" y="495300"/>
                </a:cubicBezTo>
                <a:close/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9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DAC6A62-A693-3340-AB78-7174D8D0CA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DAC6A62-A693-3340-AB78-7174D8D0CA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80082F8-C127-4846-A59A-9DF66D894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F80082F8-C127-4846-A59A-9DF66D894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1BEAB25-A512-8546-93AF-DCF9CCA402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81BEAB25-A512-8546-93AF-DCF9CCA402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00DCEDB-01CC-9B4E-A6CC-9D6D893052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800DCEDB-01CC-9B4E-A6CC-9D6D893052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59A4C4-E8CA-9540-82A6-3B69CA1F8D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5759A4C4-E8CA-9540-82A6-3B69CA1F8D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60B7216-F47E-CE46-8229-42EC755DB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F60B7216-F47E-CE46-8229-42EC755DBF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9D3E16C-8A5A-FA43-B473-319483ADB0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B9D3E16C-8A5A-FA43-B473-319483ADB0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DF3E00B-4FD1-EB45-B2B3-D346EC0F8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8DF3E00B-4FD1-EB45-B2B3-D346EC0F8F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BACF5B6-2035-4344-9423-47ACDA5228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ABACF5B6-2035-4344-9423-47ACDA5228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D4313CF-63BE-3F42-BC3A-D927330170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6D4313CF-63BE-3F42-BC3A-D927330170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F39618-B22D-6BF6-F408-88D6DD1E39E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pPr>
              <a:buSzPct val="80000"/>
              <a:buFont typeface="System Font Regular"/>
              <a:buChar char="📈"/>
            </a:pPr>
            <a:r>
              <a:rPr lang="en-US" dirty="0"/>
              <a:t> What is “regression”?</a:t>
            </a:r>
          </a:p>
          <a:p>
            <a:pPr>
              <a:buSzPct val="80000"/>
              <a:buFont typeface="System Font Regular"/>
              <a:buChar char="🧩"/>
            </a:pPr>
            <a:r>
              <a:rPr lang="en-US" dirty="0"/>
              <a:t> Best-fit regression models: Linear Regression</a:t>
            </a:r>
          </a:p>
          <a:p>
            <a:pPr>
              <a:buSzPct val="80000"/>
              <a:buFont typeface="System Font Regular"/>
              <a:buChar char="🌈"/>
            </a:pPr>
            <a:r>
              <a:rPr lang="en-US" dirty="0"/>
              <a:t> The many, many, MANY kinds of regression models</a:t>
            </a:r>
          </a:p>
          <a:p>
            <a:pPr>
              <a:buSzPct val="80000"/>
              <a:buFont typeface="System Font Regular"/>
              <a:buChar char="🧠"/>
            </a:pPr>
            <a:r>
              <a:rPr lang="en-US" dirty="0"/>
              <a:t> An artificial neural network for regression problems</a:t>
            </a:r>
          </a:p>
          <a:p>
            <a:pPr>
              <a:buSzPct val="80000"/>
              <a:buFont typeface="System Font Regular"/>
              <a:buChar char="💎"/>
            </a:pPr>
            <a:r>
              <a:rPr lang="en-US" dirty="0"/>
              <a:t> Case study: Diamond price prediction</a:t>
            </a:r>
          </a:p>
          <a:p>
            <a:pPr marL="342900" indent="-342900">
              <a:buSzPct val="80000"/>
              <a:buFont typeface="System Font Regular"/>
              <a:buChar char="🤔"/>
            </a:pPr>
            <a:r>
              <a:rPr lang="en-US" dirty="0"/>
              <a:t>Critical Thinking</a:t>
            </a:r>
          </a:p>
          <a:p>
            <a:pPr marL="342900" indent="-342900">
              <a:buSzPct val="80000"/>
              <a:buFont typeface="System Font Regular"/>
              <a:buChar char="🎀"/>
            </a:pPr>
            <a:r>
              <a:rPr lang="en-US" dirty="0"/>
              <a:t>Summary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DA46E3-2870-3304-F933-8920B77C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Outline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C4D56-94F4-8A6F-F1FC-3565FA2525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0CA6EE-713A-139E-0033-EF4AA8B396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032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253117-BE24-A75E-7C12-73AF556B4C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Consider the following problem:</a:t>
            </a:r>
          </a:p>
          <a:p>
            <a:pPr marL="285750" indent="-285750">
              <a:buSzPct val="80000"/>
              <a:buFont typeface="System Font Regular"/>
              <a:buChar char="🐧"/>
            </a:pPr>
            <a:r>
              <a:rPr lang="en-US" sz="2000" dirty="0"/>
              <a:t>We have measurements of the flipper length and the body mass of penguins</a:t>
            </a:r>
          </a:p>
          <a:p>
            <a:pPr marL="285750" indent="-285750">
              <a:buSzPct val="80000"/>
              <a:buFont typeface="System Font Regular"/>
              <a:buChar char="🐧"/>
            </a:pPr>
            <a:r>
              <a:rPr lang="en-US" sz="2000" dirty="0"/>
              <a:t>We suspect that there is some kind of relationship between the two variables</a:t>
            </a:r>
          </a:p>
          <a:p>
            <a:pPr marL="285750" indent="-285750">
              <a:buSzPct val="80000"/>
              <a:buFont typeface="System Font Regular"/>
              <a:buChar char="🐧"/>
            </a:pPr>
            <a:r>
              <a:rPr lang="en-US" sz="2000" dirty="0"/>
              <a:t>Formulating a causal, biologically-motivated model for this relationship seems difficult</a:t>
            </a:r>
          </a:p>
          <a:p>
            <a:pPr marL="285750" indent="-285750">
              <a:buSzPct val="80000"/>
              <a:buFont typeface="System Font Regular"/>
              <a:buChar char="🐧"/>
            </a:pPr>
            <a:r>
              <a:rPr lang="en-US" sz="2000" dirty="0"/>
              <a:t>Instead, we try to somehow learn the “rules” for the association from the data itself (supervised learning)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3C6BF7-21AD-4D8C-FE14-EBB61D0883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896894" y="2390775"/>
            <a:ext cx="4305300" cy="40767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What is “regression”?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577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253117-BE24-A75E-7C12-73AF556B4C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National 2 Medium" panose="020B0504030502020203" pitchFamily="34" charset="77"/>
              </a:rPr>
              <a:t>Definition:</a:t>
            </a:r>
          </a:p>
          <a:p>
            <a:pPr marL="0" indent="0">
              <a:buNone/>
            </a:pPr>
            <a:r>
              <a:rPr lang="en-US" sz="2400" dirty="0">
                <a:latin typeface="National 2" panose="020B0504030502020203" pitchFamily="34" charset="77"/>
              </a:rPr>
              <a:t>We use regression models to associate </a:t>
            </a:r>
            <a:r>
              <a:rPr lang="en-US" sz="2400" dirty="0">
                <a:latin typeface="National 2 Medium" panose="020B0504030502020203" pitchFamily="34" charset="77"/>
              </a:rPr>
              <a:t>one or more independent variables </a:t>
            </a:r>
            <a:r>
              <a:rPr lang="en-US" sz="2400" dirty="0">
                <a:latin typeface="National 2" panose="020B0504030502020203" pitchFamily="34" charset="77"/>
              </a:rPr>
              <a:t>with a </a:t>
            </a:r>
            <a:r>
              <a:rPr lang="en-US" sz="2400" dirty="0">
                <a:latin typeface="National 2 Medium" panose="020B0504030502020203" pitchFamily="34" charset="77"/>
              </a:rPr>
              <a:t>continuous-valued dependent variable </a:t>
            </a:r>
            <a:r>
              <a:rPr lang="en-US" sz="2400" dirty="0">
                <a:latin typeface="National 2" panose="020B0504030502020203" pitchFamily="34" charset="77"/>
              </a:rPr>
              <a:t>without knowing the rules for this association.</a:t>
            </a:r>
          </a:p>
          <a:p>
            <a:pPr marL="457200" indent="-457200">
              <a:buFontTx/>
              <a:buChar char="-"/>
            </a:pPr>
            <a:endParaRPr lang="en-US" dirty="0">
              <a:latin typeface="National 2" panose="020B0504030502020203" pitchFamily="34" charset="77"/>
            </a:endParaRPr>
          </a:p>
          <a:p>
            <a:pPr marL="0" indent="0">
              <a:buNone/>
            </a:pPr>
            <a:endParaRPr lang="en-US" dirty="0">
              <a:latin typeface="National 2 Medium" panose="020B0504030502020203" pitchFamily="34" charset="77"/>
            </a:endParaRPr>
          </a:p>
          <a:p>
            <a:pPr marL="0" indent="0">
              <a:buNone/>
            </a:pPr>
            <a:endParaRPr lang="en-US" dirty="0">
              <a:latin typeface="National 2 Medium" panose="020B0504030502020203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0F7C5-2F95-0CE3-E038-41648B2D3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0577" y="2365635"/>
            <a:ext cx="5636938" cy="43081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dirty="0">
                <a:latin typeface="National 2 Medium" panose="020B0504030502020203" pitchFamily="34" charset="77"/>
              </a:rPr>
              <a:t>Activity: </a:t>
            </a:r>
            <a:br>
              <a:rPr lang="en-US" dirty="0">
                <a:latin typeface="National 2 Medium" panose="020B0504030502020203" pitchFamily="34" charset="77"/>
              </a:rPr>
            </a:br>
            <a:r>
              <a:rPr lang="en-US" sz="1700" dirty="0">
                <a:latin typeface="National 2" panose="020B0504030502020203" pitchFamily="34" charset="77"/>
              </a:rPr>
              <a:t>Which of these problems could we tackle with a regression model?</a:t>
            </a:r>
          </a:p>
          <a:p>
            <a:pPr marL="230188" indent="-230188">
              <a:buFontTx/>
              <a:buChar char="-"/>
            </a:pPr>
            <a:r>
              <a:rPr lang="en-US" sz="1700" dirty="0">
                <a:latin typeface="National 2" panose="020B0504030502020203" pitchFamily="34" charset="77"/>
              </a:rPr>
              <a:t>Predicting if a customer will buy a product based on their previous purchase history.</a:t>
            </a:r>
          </a:p>
          <a:p>
            <a:pPr marL="230188" indent="-230188">
              <a:buFontTx/>
              <a:buChar char="-"/>
            </a:pPr>
            <a:r>
              <a:rPr lang="en-US" sz="1700" dirty="0">
                <a:latin typeface="National 2" panose="020B0504030502020203" pitchFamily="34" charset="77"/>
              </a:rPr>
              <a:t>Predicting a student’s college GPA based on their high school GPA and SAT score.</a:t>
            </a:r>
          </a:p>
          <a:p>
            <a:pPr marL="230188" indent="-230188">
              <a:buFontTx/>
              <a:buChar char="-"/>
            </a:pPr>
            <a:r>
              <a:rPr lang="en-US" sz="1700" dirty="0">
                <a:latin typeface="National 2" panose="020B0504030502020203" pitchFamily="34" charset="77"/>
              </a:rPr>
              <a:t>Predicting the distance traveled by a spaceship based on time.</a:t>
            </a:r>
          </a:p>
          <a:p>
            <a:pPr marL="230188" indent="-230188">
              <a:buFontTx/>
              <a:buChar char="-"/>
            </a:pPr>
            <a:r>
              <a:rPr lang="en-US" sz="1700" dirty="0">
                <a:latin typeface="National 2" panose="020B0504030502020203" pitchFamily="34" charset="77"/>
              </a:rPr>
              <a:t>Predict the load of a server based on time.</a:t>
            </a:r>
          </a:p>
          <a:p>
            <a:pPr marL="230188" indent="-230188">
              <a:buFontTx/>
              <a:buChar char="-"/>
            </a:pPr>
            <a:r>
              <a:rPr lang="en-US" sz="1700" dirty="0">
                <a:latin typeface="National 2" panose="020B0504030502020203" pitchFamily="34" charset="77"/>
              </a:rPr>
              <a:t>Predicting a company’s revenue based on its advertising expenditure.</a:t>
            </a:r>
          </a:p>
          <a:p>
            <a:pPr marL="230188" indent="-230188">
              <a:buFontTx/>
              <a:buChar char="-"/>
            </a:pPr>
            <a:r>
              <a:rPr lang="en-US" sz="1700" dirty="0">
                <a:latin typeface="National 2" panose="020B0504030502020203" pitchFamily="34" charset="77"/>
              </a:rPr>
              <a:t>Predict the value of a house based on its features.</a:t>
            </a:r>
          </a:p>
          <a:p>
            <a:pPr marL="457200" indent="-457200">
              <a:buFontTx/>
              <a:buChar char="-"/>
            </a:pPr>
            <a:endParaRPr lang="en-US" dirty="0">
              <a:latin typeface="National 2" panose="020B0504030502020203" pitchFamily="34" charset="77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Regression problem or not?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572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5B683E21-7AC0-FD47-AB3D-F9A828C30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896894" y="2390775"/>
            <a:ext cx="4305300" cy="4076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Consider the following problem:</a:t>
                </a:r>
              </a:p>
              <a:p>
                <a:pPr marL="230188" indent="-230188">
                  <a:buSzPct val="80000"/>
                  <a:buFont typeface="System Font Regular"/>
                  <a:buChar char="🐧"/>
                </a:pPr>
                <a:r>
                  <a:rPr lang="en-US" dirty="0"/>
                  <a:t>We have measurements of the flipper length and the body mass of penguins</a:t>
                </a:r>
              </a:p>
              <a:p>
                <a:pPr marL="230188" indent="-230188">
                  <a:buSzPct val="80000"/>
                  <a:buFont typeface="System Font Regular"/>
                  <a:buChar char="🐧"/>
                </a:pPr>
                <a:r>
                  <a:rPr lang="en-US" dirty="0"/>
                  <a:t>We suspect that there is some kind of relationship between the two variables</a:t>
                </a:r>
              </a:p>
              <a:p>
                <a:pPr marL="230188" indent="-230188">
                  <a:buSzPct val="80000"/>
                  <a:buFont typeface="System Font Regular"/>
                  <a:buChar char="🐧"/>
                </a:pPr>
                <a:r>
                  <a:rPr lang="en-US" dirty="0"/>
                  <a:t>Formulating a causal, biologically-motivated model for this relationship seems difficult</a:t>
                </a:r>
              </a:p>
              <a:p>
                <a:pPr marL="230188" indent="-230188">
                  <a:buSzPct val="80000"/>
                  <a:buFont typeface="System Font Regular"/>
                  <a:buChar char="🐧"/>
                </a:pPr>
                <a:r>
                  <a:rPr lang="en-US" dirty="0"/>
                  <a:t>Intuitively, we would suspect some kind of linear relationship plus some noise:</a:t>
                </a:r>
              </a:p>
              <a:p>
                <a:pPr marL="457200" lvl="1" indent="0" algn="ctr">
                  <a:buSzPct val="8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mass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length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9525" lvl="1" indent="0" algn="ctr">
                  <a:buSzPct val="80000"/>
                  <a:buNone/>
                </a:pPr>
                <a:r>
                  <a:rPr lang="en-US" dirty="0"/>
                  <a:t>How to draw the best line?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252" t="-920" r="-2477" b="-2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3C6BF7-21AD-4D8C-FE14-EBB61D0883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896894" y="2390775"/>
            <a:ext cx="4305300" cy="40767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The Art of Drawing a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6213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16BBC3BC-14B8-2196-15FC-72B4C8A96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896894" y="2390775"/>
            <a:ext cx="4305300" cy="40767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3C6BF7-21AD-4D8C-FE14-EBB61D0883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858000" y="2390775"/>
            <a:ext cx="4305300" cy="40767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We could also assume more complex relationships between the independent </a:t>
                </a:r>
                <a:r>
                  <a:rPr lang="en-US" sz="1800" i="1" dirty="0"/>
                  <a:t>x</a:t>
                </a:r>
                <a:r>
                  <a:rPr lang="en-US" sz="1800" dirty="0"/>
                  <a:t> (predictor) and the dependent </a:t>
                </a:r>
                <a:r>
                  <a:rPr lang="en-US" sz="1800" i="1" dirty="0"/>
                  <a:t>y </a:t>
                </a:r>
                <a:r>
                  <a:rPr lang="en-US" sz="1800" dirty="0"/>
                  <a:t>(response, target):</a:t>
                </a:r>
              </a:p>
              <a:p>
                <a:pPr marL="285750" indent="-285750"/>
                <a:r>
                  <a:rPr lang="en-US" sz="1800" dirty="0"/>
                  <a:t>Quadratic: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6"/>
                <a:stretch>
                  <a:fillRect l="-2703" t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The Art of Drawing a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19</a:t>
            </a:fld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39D6C-5DFC-0368-A23A-FE24B5AFE6B2}"/>
              </a:ext>
            </a:extLst>
          </p:cNvPr>
          <p:cNvSpPr txBox="1"/>
          <p:nvPr/>
        </p:nvSpPr>
        <p:spPr>
          <a:xfrm>
            <a:off x="10058400" y="5466560"/>
            <a:ext cx="787395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  <a:latin typeface="National 2" panose="020B0504030502020203" pitchFamily="34" charset="77"/>
              </a:rPr>
              <a:t>n</a:t>
            </a:r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192511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21510" y="2590800"/>
            <a:ext cx="10896586" cy="838200"/>
          </a:xfrm>
        </p:spPr>
        <p:txBody>
          <a:bodyPr>
            <a:noAutofit/>
          </a:bodyPr>
          <a:lstStyle/>
          <a:p>
            <a:r>
              <a:rPr lang="en-AU" sz="4400" dirty="0">
                <a:latin typeface="National 2" panose="020B0504030502020203" pitchFamily="34" charset="77"/>
              </a:rPr>
              <a:t>Gentle Introduction to Machine Learning:</a:t>
            </a:r>
            <a:br>
              <a:rPr lang="en-AU" sz="4400" dirty="0"/>
            </a:br>
            <a:r>
              <a:rPr lang="en-AU" sz="4400" dirty="0"/>
              <a:t>Classification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59010" y="4915540"/>
            <a:ext cx="8176156" cy="15191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3200" dirty="0"/>
              <a:t>Simon Stone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2800" i="1" dirty="0"/>
              <a:t>Research Data Services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2800" i="1" dirty="0"/>
              <a:t>Dartmouth College</a:t>
            </a:r>
            <a:endParaRPr lang="en-AU" sz="3200" i="1" dirty="0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E1542F83-1431-A4F1-BAE7-7C73FFADD24E}"/>
              </a:ext>
            </a:extLst>
          </p:cNvPr>
          <p:cNvSpPr txBox="1">
            <a:spLocks/>
          </p:cNvSpPr>
          <p:nvPr/>
        </p:nvSpPr>
        <p:spPr>
          <a:xfrm>
            <a:off x="359010" y="4038600"/>
            <a:ext cx="10461390" cy="121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None/>
              <a:defRPr sz="4079" b="0" i="0" kern="1200">
                <a:solidFill>
                  <a:schemeClr val="bg1"/>
                </a:solidFill>
                <a:latin typeface="National 2" charset="0"/>
                <a:ea typeface="National 2" charset="0"/>
                <a:cs typeface="National 2" charset="0"/>
              </a:defRPr>
            </a:lvl1pPr>
            <a:lvl2pPr marL="6400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600" b="0" i="0" kern="120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2pPr>
            <a:lvl3pPr marL="10972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600" b="0" i="0" kern="120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3pPr>
            <a:lvl4pPr marL="15544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600" b="0" i="0" kern="1200" baseline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4pPr>
            <a:lvl5pPr marL="2011680" indent="-285750" algn="l" defTabSz="642974" rtl="0" eaLnBrk="1" latinLnBrk="0" hangingPunct="1">
              <a:spcBef>
                <a:spcPts val="422"/>
              </a:spcBef>
              <a:spcAft>
                <a:spcPts val="211"/>
              </a:spcAft>
              <a:buClr>
                <a:schemeClr val="accent1"/>
              </a:buClr>
              <a:buFont typeface="Arial" charset="0"/>
              <a:buChar char="•"/>
              <a:defRPr sz="1406" b="0" i="0" kern="1200" baseline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5pPr>
            <a:lvl6pPr marL="2468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1406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089666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1153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640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A Reproducible Research Workshop</a:t>
            </a: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A3644AC0-49F1-6100-6FE1-457D4E0C6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433" y="4724400"/>
            <a:ext cx="2219325" cy="221932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2EE419-3E1C-288D-5C6F-4343FE7E2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We could also assume more complex relationships between the independent </a:t>
                </a:r>
                <a:r>
                  <a:rPr lang="en-US" sz="1800" i="1" dirty="0"/>
                  <a:t>x</a:t>
                </a:r>
                <a:r>
                  <a:rPr lang="en-US" sz="1800" dirty="0"/>
                  <a:t> (predictor) and the dependent </a:t>
                </a:r>
                <a:r>
                  <a:rPr lang="en-US" sz="1800" i="1" dirty="0"/>
                  <a:t>y </a:t>
                </a:r>
                <a:r>
                  <a:rPr lang="en-US" sz="1800" dirty="0"/>
                  <a:t>(response, target):</a:t>
                </a:r>
              </a:p>
              <a:p>
                <a:pPr marL="285750" indent="-285750"/>
                <a:r>
                  <a:rPr lang="en-US" sz="1800" dirty="0"/>
                  <a:t>Quadratic: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285750" indent="-285750"/>
                <a:r>
                  <a:rPr lang="en-US" sz="1800" dirty="0"/>
                  <a:t>Polynomial of degree </a:t>
                </a:r>
                <a:r>
                  <a:rPr lang="en-US" sz="1800" i="1" dirty="0"/>
                  <a:t>n</a:t>
                </a:r>
                <a:r>
                  <a:rPr lang="en-US" sz="1800" dirty="0"/>
                  <a:t>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⋯+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285750" indent="-285750"/>
                <a:r>
                  <a:rPr lang="en-US" sz="1800" dirty="0"/>
                  <a:t>Any </a:t>
                </a:r>
                <a:r>
                  <a:rPr lang="en-US" sz="1800" dirty="0">
                    <a:latin typeface="National 2 Medium" panose="020B0504030502020203" pitchFamily="34" charset="77"/>
                  </a:rPr>
                  <a:t>linear</a:t>
                </a:r>
                <a:r>
                  <a:rPr lang="en-US" sz="1800" dirty="0"/>
                  <a:t> combination of some basis function, really: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703" t="-920" b="-18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3C6BF7-21AD-4D8C-FE14-EBB61D0883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858000" y="2390775"/>
            <a:ext cx="4305300" cy="40767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The Art of Drawing a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20</a:t>
            </a:fld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39D6C-5DFC-0368-A23A-FE24B5AFE6B2}"/>
              </a:ext>
            </a:extLst>
          </p:cNvPr>
          <p:cNvSpPr txBox="1"/>
          <p:nvPr/>
        </p:nvSpPr>
        <p:spPr>
          <a:xfrm>
            <a:off x="10058400" y="5466560"/>
            <a:ext cx="787395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  <a:latin typeface="National 2" panose="020B0504030502020203" pitchFamily="34" charset="77"/>
              </a:rPr>
              <a:t>n</a:t>
            </a:r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 = 5</a:t>
            </a:r>
          </a:p>
        </p:txBody>
      </p:sp>
    </p:spTree>
    <p:extLst>
      <p:ext uri="{BB962C8B-B14F-4D97-AF65-F5344CB8AC3E}">
        <p14:creationId xmlns:p14="http://schemas.microsoft.com/office/powerpoint/2010/main" val="356695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2ED5077-6735-1C22-9C80-91D4CBB058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85794" y="2365375"/>
            <a:ext cx="4127500" cy="41275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21506" y="2365635"/>
                <a:ext cx="6231693" cy="412730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200" dirty="0"/>
                  <a:t>We could also use multiple independent variables with any basis function (here, degree 1):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marL="285750" indent="-285750"/>
                <a:endParaRPr lang="en-US" sz="2200" dirty="0"/>
              </a:p>
              <a:p>
                <a:pPr marL="285750" indent="-285750"/>
                <a:r>
                  <a:rPr lang="en-US" sz="2200" dirty="0"/>
                  <a:t>“Multiple linear regression”</a:t>
                </a:r>
              </a:p>
              <a:p>
                <a:pPr marL="285750" indent="-285750"/>
                <a:r>
                  <a:rPr lang="en-US" sz="2200" dirty="0"/>
                  <a:t>Theoretically arbitrarily many predictors possible</a:t>
                </a:r>
              </a:p>
              <a:p>
                <a:pPr marL="285750" indent="-285750"/>
                <a:r>
                  <a:rPr lang="en-US" sz="2200" dirty="0"/>
                  <a:t>Usually just a single response per model</a:t>
                </a:r>
              </a:p>
              <a:p>
                <a:pPr marL="285750" indent="-285750"/>
                <a:endParaRPr lang="en-US" sz="22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1506" y="2365635"/>
                <a:ext cx="6231693" cy="4127304"/>
              </a:xfrm>
              <a:blipFill>
                <a:blip r:embed="rId3"/>
                <a:stretch>
                  <a:fillRect l="-2648" t="-920" r="-3055" b="-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The Art of Drawing a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752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73902-E6D0-3F4F-00AB-430295501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National 2 Medium" panose="020B0504030502020203" pitchFamily="34" charset="77"/>
              </a:rPr>
              <a:t>Activity:</a:t>
            </a:r>
          </a:p>
          <a:p>
            <a:pPr marL="342900" indent="-342900"/>
            <a:r>
              <a:rPr lang="en-US" sz="2400" dirty="0">
                <a:latin typeface="National 2" panose="020B0504030502020203" pitchFamily="34" charset="77"/>
              </a:rPr>
              <a:t>Where would you draw the line?</a:t>
            </a:r>
          </a:p>
          <a:p>
            <a:pPr marL="342900" indent="-342900"/>
            <a:r>
              <a:rPr lang="en-US" sz="2400" dirty="0">
                <a:latin typeface="National 2" panose="020B0504030502020203" pitchFamily="34" charset="77"/>
              </a:rPr>
              <a:t>How could you be sure that it is “the best line”?</a:t>
            </a:r>
          </a:p>
          <a:p>
            <a:pPr marL="0" indent="0">
              <a:buNone/>
            </a:pPr>
            <a:endParaRPr lang="en-US" sz="2000" dirty="0">
              <a:latin typeface="National 2" panose="020B0504030502020203" pitchFamily="34" charset="77"/>
            </a:endParaRPr>
          </a:p>
          <a:p>
            <a:pPr marL="0" indent="0">
              <a:buNone/>
            </a:pPr>
            <a:endParaRPr lang="en-US" sz="2000" dirty="0">
              <a:latin typeface="National 2" panose="020B0504030502020203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22</a:t>
            </a:fld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795BCE-F2FF-76F2-2672-71A66CA8E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</p:spTree>
    <p:extLst>
      <p:ext uri="{BB962C8B-B14F-4D97-AF65-F5344CB8AC3E}">
        <p14:creationId xmlns:p14="http://schemas.microsoft.com/office/powerpoint/2010/main" val="31288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National 2 Medium" panose="020B0504030502020203" pitchFamily="34" charset="77"/>
                  </a:rPr>
                  <a:t>Assumption:</a:t>
                </a:r>
              </a:p>
              <a:p>
                <a:pPr marL="0" indent="0" algn="ctr">
                  <a:buNone/>
                </a:pP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r>
                  <a:rPr lang="en-US" sz="2400" i="1" dirty="0">
                    <a:latin typeface="National 2" panose="020B0504030502020203" pitchFamily="34" charset="77"/>
                  </a:rPr>
                  <a:t>Drawing a line </a:t>
                </a:r>
                <a:r>
                  <a:rPr lang="en-US" sz="2400" dirty="0">
                    <a:latin typeface="National 2" panose="020B0504030502020203" pitchFamily="34" charset="77"/>
                  </a:rPr>
                  <a:t>means finding the values for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dirty="0">
                    <a:latin typeface="National 2" panose="020B0504030502020203" pitchFamily="34" charset="77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National 2" panose="020B0504030502020203" pitchFamily="34" charset="77"/>
                  </a:rPr>
                  <a:t>We accept that we cannot model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National 2" panose="020B0504030502020203" pitchFamily="34" charset="77"/>
                  </a:rPr>
                  <a:t> (random error).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National 2" panose="020B0504030502020203" pitchFamily="34" charset="77"/>
                  </a:rPr>
                  <a:t>The </a:t>
                </a:r>
                <a:r>
                  <a:rPr lang="en-US" sz="2400" i="1" dirty="0">
                    <a:latin typeface="National 2" panose="020B0504030502020203" pitchFamily="34" charset="77"/>
                  </a:rPr>
                  <a:t>best fit </a:t>
                </a:r>
                <a:r>
                  <a:rPr lang="en-US" sz="2400" dirty="0">
                    <a:latin typeface="National 2" panose="020B0504030502020203" pitchFamily="34" charset="77"/>
                  </a:rPr>
                  <a:t>would be the one that makes the smallest errors.</a:t>
                </a:r>
              </a:p>
              <a:p>
                <a:pPr marL="0" indent="0">
                  <a:buNone/>
                </a:pPr>
                <a:endParaRPr lang="en-US" sz="2000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endParaRPr lang="en-US" sz="2000" dirty="0">
                  <a:latin typeface="National 2" panose="020B0504030502020203" pitchFamily="34" charset="77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378" t="-1840" r="-3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23</a:t>
            </a:fld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795BCE-F2FF-76F2-2672-71A66CA8E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</p:spTree>
    <p:extLst>
      <p:ext uri="{BB962C8B-B14F-4D97-AF65-F5344CB8AC3E}">
        <p14:creationId xmlns:p14="http://schemas.microsoft.com/office/powerpoint/2010/main" val="232954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0" dirty="0">
                    <a:latin typeface="National 2" panose="020B0504030502020203" pitchFamily="34" charset="77"/>
                  </a:rPr>
                  <a:t>The true observations are: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National 2" panose="020B0504030502020203" pitchFamily="34" charset="77"/>
                  </a:rPr>
                  <a:t>Our slightly erroneous predictions are:</a:t>
                </a:r>
                <a:endParaRPr lang="en-US" sz="2400" b="0" dirty="0">
                  <a:latin typeface="National 2" panose="020B0504030502020203" pitchFamily="34" charset="77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National 2" panose="020B0504030502020203" pitchFamily="34" charset="77"/>
                  </a:rPr>
                  <a:t>The error is therefore: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dirty="0"/>
                            <m:t> −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sz="2400" dirty="0"/>
                                    <m:t> −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endParaRPr lang="en-US" sz="2000" dirty="0">
                  <a:latin typeface="National 2" panose="020B0504030502020203" pitchFamily="34" charset="77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378" t="-1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24</a:t>
            </a:fld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795BCE-F2FF-76F2-2672-71A66CA8E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</p:spTree>
    <p:extLst>
      <p:ext uri="{BB962C8B-B14F-4D97-AF65-F5344CB8AC3E}">
        <p14:creationId xmlns:p14="http://schemas.microsoft.com/office/powerpoint/2010/main" val="408977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21506" y="2365635"/>
                <a:ext cx="6155493" cy="4127304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Pick some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latin typeface="National 2" panose="020B0504030502020203" pitchFamily="34" charset="7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200" dirty="0">
                  <a:latin typeface="National 2" panose="020B0504030502020203" pitchFamily="34" charset="77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Calculate the error and plot it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Pick some other values and repeat 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1506" y="2365635"/>
                <a:ext cx="6155493" cy="4127304"/>
              </a:xfrm>
              <a:blipFill>
                <a:blip r:embed="rId2"/>
                <a:stretch>
                  <a:fillRect l="-2474" t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25</a:t>
            </a:fld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795BCE-F2FF-76F2-2672-71A66CA8E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99AC2-68AC-6A79-F1B5-AB999D536F9C}"/>
                  </a:ext>
                </a:extLst>
              </p:cNvPr>
              <p:cNvSpPr txBox="1"/>
              <p:nvPr/>
            </p:nvSpPr>
            <p:spPr>
              <a:xfrm>
                <a:off x="9144000" y="4188264"/>
                <a:ext cx="4147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99AC2-68AC-6A79-F1B5-AB999D536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4188264"/>
                <a:ext cx="414729" cy="307777"/>
              </a:xfrm>
              <a:prstGeom prst="rect">
                <a:avLst/>
              </a:prstGeom>
              <a:blipFill>
                <a:blip r:embed="rId5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16B394-1D50-7468-DD35-190BD38AF081}"/>
                  </a:ext>
                </a:extLst>
              </p:cNvPr>
              <p:cNvSpPr txBox="1"/>
              <p:nvPr/>
            </p:nvSpPr>
            <p:spPr>
              <a:xfrm>
                <a:off x="9144000" y="6243696"/>
                <a:ext cx="4105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16B394-1D50-7468-DD35-190BD38AF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6243696"/>
                <a:ext cx="410561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2DF149-C9D4-D821-9F30-901C0CFEB2CE}"/>
                  </a:ext>
                </a:extLst>
              </p:cNvPr>
              <p:cNvSpPr txBox="1"/>
              <p:nvPr/>
            </p:nvSpPr>
            <p:spPr>
              <a:xfrm rot="16200000">
                <a:off x="6031342" y="3112883"/>
                <a:ext cx="1506484" cy="615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chemeClr val="accent1"/>
                                  </a:solidFill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2DF149-C9D4-D821-9F30-901C0CFE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31342" y="3112883"/>
                <a:ext cx="1506484" cy="615168"/>
              </a:xfrm>
              <a:prstGeom prst="rect">
                <a:avLst/>
              </a:prstGeom>
              <a:blipFill>
                <a:blip r:embed="rId7"/>
                <a:stretch>
                  <a:fillRect l="-118367" r="-169388" b="-24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D76E0B-5982-4B70-9A5F-B9625F2572EB}"/>
                  </a:ext>
                </a:extLst>
              </p:cNvPr>
              <p:cNvSpPr txBox="1"/>
              <p:nvPr/>
            </p:nvSpPr>
            <p:spPr>
              <a:xfrm rot="16200000">
                <a:off x="6040760" y="5189328"/>
                <a:ext cx="1506484" cy="615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chemeClr val="accent1"/>
                                  </a:solidFill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D76E0B-5982-4B70-9A5F-B9625F257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40760" y="5189328"/>
                <a:ext cx="1506484" cy="615168"/>
              </a:xfrm>
              <a:prstGeom prst="rect">
                <a:avLst/>
              </a:prstGeom>
              <a:blipFill>
                <a:blip r:embed="rId8"/>
                <a:stretch>
                  <a:fillRect l="-114000" r="-166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87B14BF-7C28-9F1B-5CFF-412BDB388F77}"/>
              </a:ext>
            </a:extLst>
          </p:cNvPr>
          <p:cNvSpPr/>
          <p:nvPr/>
        </p:nvSpPr>
        <p:spPr>
          <a:xfrm>
            <a:off x="7391400" y="2590800"/>
            <a:ext cx="1752601" cy="1366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2988A3-2112-A673-86D4-8239C6D55474}"/>
              </a:ext>
            </a:extLst>
          </p:cNvPr>
          <p:cNvSpPr/>
          <p:nvPr/>
        </p:nvSpPr>
        <p:spPr>
          <a:xfrm>
            <a:off x="10823051" y="3304999"/>
            <a:ext cx="159937" cy="2145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148AFE-DFC3-C8A0-97E4-7FDA047F76BB}"/>
              </a:ext>
            </a:extLst>
          </p:cNvPr>
          <p:cNvSpPr/>
          <p:nvPr/>
        </p:nvSpPr>
        <p:spPr>
          <a:xfrm>
            <a:off x="7375334" y="4647700"/>
            <a:ext cx="3607654" cy="15388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2A8A90-1DFF-C843-9C5B-45E7DF59CF83}"/>
              </a:ext>
            </a:extLst>
          </p:cNvPr>
          <p:cNvSpPr/>
          <p:nvPr/>
        </p:nvSpPr>
        <p:spPr>
          <a:xfrm>
            <a:off x="9510446" y="2598968"/>
            <a:ext cx="1242282" cy="15388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949F03-3094-9D0E-72FC-8A2904CA77D5}"/>
              </a:ext>
            </a:extLst>
          </p:cNvPr>
          <p:cNvSpPr/>
          <p:nvPr/>
        </p:nvSpPr>
        <p:spPr>
          <a:xfrm>
            <a:off x="9189820" y="3718786"/>
            <a:ext cx="159937" cy="2145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2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xit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/>
      <p:bldP spid="11" grpId="0"/>
      <p:bldP spid="9" grpId="0" animBg="1"/>
      <p:bldP spid="22" grpId="0" animBg="1"/>
      <p:bldP spid="25" grpId="0" animBg="1"/>
      <p:bldP spid="27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21506" y="2365635"/>
                <a:ext cx="6155493" cy="4127304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Pick some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latin typeface="National 2" panose="020B0504030502020203" pitchFamily="34" charset="7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200" dirty="0">
                  <a:latin typeface="National 2" panose="020B0504030502020203" pitchFamily="34" charset="77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Calculate the error and plot it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Pick some other values and repeat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We can see a minimum, so there is a best fit!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>
                  <a:latin typeface="National 2" panose="020B0504030502020203" pitchFamily="34" charset="77"/>
                </a:endParaRPr>
              </a:p>
              <a:p>
                <a:pPr marL="0" indent="0" algn="ctr">
                  <a:buNone/>
                </a:pPr>
                <a:r>
                  <a:rPr lang="en-US" sz="2200" dirty="0">
                    <a:latin typeface="National 2" panose="020B0504030502020203" pitchFamily="34" charset="77"/>
                  </a:rPr>
                  <a:t>Can we find the optimum without trial &amp; error?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1506" y="2365635"/>
                <a:ext cx="6155493" cy="4127304"/>
              </a:xfrm>
              <a:blipFill>
                <a:blip r:embed="rId2"/>
                <a:stretch>
                  <a:fillRect l="-2474" t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26</a:t>
            </a:fld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795BCE-F2FF-76F2-2672-71A66CA8E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99AC2-68AC-6A79-F1B5-AB999D536F9C}"/>
                  </a:ext>
                </a:extLst>
              </p:cNvPr>
              <p:cNvSpPr txBox="1"/>
              <p:nvPr/>
            </p:nvSpPr>
            <p:spPr>
              <a:xfrm>
                <a:off x="9144000" y="4188264"/>
                <a:ext cx="4147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99AC2-68AC-6A79-F1B5-AB999D536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4188264"/>
                <a:ext cx="414729" cy="307777"/>
              </a:xfrm>
              <a:prstGeom prst="rect">
                <a:avLst/>
              </a:prstGeom>
              <a:blipFill>
                <a:blip r:embed="rId5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16B394-1D50-7468-DD35-190BD38AF081}"/>
                  </a:ext>
                </a:extLst>
              </p:cNvPr>
              <p:cNvSpPr txBox="1"/>
              <p:nvPr/>
            </p:nvSpPr>
            <p:spPr>
              <a:xfrm>
                <a:off x="9144000" y="6243696"/>
                <a:ext cx="4105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16B394-1D50-7468-DD35-190BD38AF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6243696"/>
                <a:ext cx="410561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2DF149-C9D4-D821-9F30-901C0CFEB2CE}"/>
                  </a:ext>
                </a:extLst>
              </p:cNvPr>
              <p:cNvSpPr txBox="1"/>
              <p:nvPr/>
            </p:nvSpPr>
            <p:spPr>
              <a:xfrm rot="16200000">
                <a:off x="6031342" y="3112883"/>
                <a:ext cx="1506484" cy="615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chemeClr val="accent1"/>
                                  </a:solidFill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2DF149-C9D4-D821-9F30-901C0CFE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31342" y="3112883"/>
                <a:ext cx="1506484" cy="615168"/>
              </a:xfrm>
              <a:prstGeom prst="rect">
                <a:avLst/>
              </a:prstGeom>
              <a:blipFill>
                <a:blip r:embed="rId7"/>
                <a:stretch>
                  <a:fillRect l="-118367" r="-169388" b="-24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D76E0B-5982-4B70-9A5F-B9625F2572EB}"/>
                  </a:ext>
                </a:extLst>
              </p:cNvPr>
              <p:cNvSpPr txBox="1"/>
              <p:nvPr/>
            </p:nvSpPr>
            <p:spPr>
              <a:xfrm rot="16200000">
                <a:off x="6040760" y="5189328"/>
                <a:ext cx="1506484" cy="615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chemeClr val="accent1"/>
                                  </a:solidFill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D76E0B-5982-4B70-9A5F-B9625F257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40760" y="5189328"/>
                <a:ext cx="1506484" cy="615168"/>
              </a:xfrm>
              <a:prstGeom prst="rect">
                <a:avLst/>
              </a:prstGeom>
              <a:blipFill>
                <a:blip r:embed="rId8"/>
                <a:stretch>
                  <a:fillRect l="-114000" r="-166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07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21506" y="2365635"/>
                <a:ext cx="6155493" cy="4127304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2200" dirty="0">
                    <a:latin typeface="National 2" panose="020B0504030502020203" pitchFamily="34" charset="77"/>
                  </a:rPr>
                  <a:t>Find the minimum using analysis: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Define an error function (a.k.a. </a:t>
                </a:r>
                <a:r>
                  <a:rPr lang="en-US" sz="2200" i="1" dirty="0">
                    <a:latin typeface="National 2" panose="020B0504030502020203" pitchFamily="34" charset="77"/>
                  </a:rPr>
                  <a:t>loss</a:t>
                </a:r>
                <a:r>
                  <a:rPr lang="en-US" sz="2200" dirty="0">
                    <a:latin typeface="National 2" panose="020B0504030502020203" pitchFamily="34" charset="77"/>
                  </a:rPr>
                  <a:t>):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sz="2000" dirty="0"/>
                                    <m:t> −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dirty="0"/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>
                  <a:latin typeface="National 2" panose="020B0504030502020203" pitchFamily="34" charset="77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The derivative of this function must be 0 at the minimum: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/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latin typeface="National 2" panose="020B0504030502020203" pitchFamily="34" charset="77"/>
                </a:endParaRPr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200" dirty="0">
                    <a:latin typeface="National 2" panose="020B0504030502020203" pitchFamily="34" charset="77"/>
                  </a:rPr>
                  <a:t>Solve this equation </a:t>
                </a:r>
                <a:r>
                  <a:rPr lang="en-US" sz="2200" dirty="0" err="1">
                    <a:latin typeface="National 2" panose="020B0504030502020203" pitchFamily="34" charset="77"/>
                  </a:rPr>
                  <a:t>w.r.t.</a:t>
                </a:r>
                <a:r>
                  <a:rPr lang="en-US" sz="2200" dirty="0">
                    <a:latin typeface="National 2" panose="020B0504030502020203" pitchFamily="34" charset="7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latin typeface="National 2" panose="020B0504030502020203" pitchFamily="34" charset="7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200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endParaRPr lang="en-US" sz="2200" dirty="0">
                  <a:latin typeface="National 2" panose="020B0504030502020203" pitchFamily="34" charset="77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1506" y="2365635"/>
                <a:ext cx="6155493" cy="4127304"/>
              </a:xfrm>
              <a:blipFill>
                <a:blip r:embed="rId2"/>
                <a:stretch>
                  <a:fillRect l="-2474" t="-9509" b="-19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27</a:t>
            </a:fld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795BCE-F2FF-76F2-2672-71A66CA8E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99AC2-68AC-6A79-F1B5-AB999D536F9C}"/>
                  </a:ext>
                </a:extLst>
              </p:cNvPr>
              <p:cNvSpPr txBox="1"/>
              <p:nvPr/>
            </p:nvSpPr>
            <p:spPr>
              <a:xfrm>
                <a:off x="9144000" y="4188264"/>
                <a:ext cx="4147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99AC2-68AC-6A79-F1B5-AB999D536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4188264"/>
                <a:ext cx="414729" cy="307777"/>
              </a:xfrm>
              <a:prstGeom prst="rect">
                <a:avLst/>
              </a:prstGeom>
              <a:blipFill>
                <a:blip r:embed="rId5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16B394-1D50-7468-DD35-190BD38AF081}"/>
                  </a:ext>
                </a:extLst>
              </p:cNvPr>
              <p:cNvSpPr txBox="1"/>
              <p:nvPr/>
            </p:nvSpPr>
            <p:spPr>
              <a:xfrm>
                <a:off x="9144000" y="6243696"/>
                <a:ext cx="4105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16B394-1D50-7468-DD35-190BD38AF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6243696"/>
                <a:ext cx="410561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2DF149-C9D4-D821-9F30-901C0CFEB2CE}"/>
                  </a:ext>
                </a:extLst>
              </p:cNvPr>
              <p:cNvSpPr txBox="1"/>
              <p:nvPr/>
            </p:nvSpPr>
            <p:spPr>
              <a:xfrm rot="16200000">
                <a:off x="6031342" y="3112883"/>
                <a:ext cx="1506484" cy="615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chemeClr val="accent1"/>
                                  </a:solidFill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2DF149-C9D4-D821-9F30-901C0CFE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31342" y="3112883"/>
                <a:ext cx="1506484" cy="615168"/>
              </a:xfrm>
              <a:prstGeom prst="rect">
                <a:avLst/>
              </a:prstGeom>
              <a:blipFill>
                <a:blip r:embed="rId7"/>
                <a:stretch>
                  <a:fillRect l="-118367" r="-169388" b="-24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D76E0B-5982-4B70-9A5F-B9625F2572EB}"/>
                  </a:ext>
                </a:extLst>
              </p:cNvPr>
              <p:cNvSpPr txBox="1"/>
              <p:nvPr/>
            </p:nvSpPr>
            <p:spPr>
              <a:xfrm rot="16200000">
                <a:off x="6040760" y="5189328"/>
                <a:ext cx="1506484" cy="615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chemeClr val="accent1"/>
                                  </a:solidFill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D76E0B-5982-4B70-9A5F-B9625F257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40760" y="5189328"/>
                <a:ext cx="1506484" cy="615168"/>
              </a:xfrm>
              <a:prstGeom prst="rect">
                <a:avLst/>
              </a:prstGeom>
              <a:blipFill>
                <a:blip r:embed="rId8"/>
                <a:stretch>
                  <a:fillRect l="-114000" r="-166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292FA25-4415-5B27-48D1-A675EA63AAA8}"/>
              </a:ext>
            </a:extLst>
          </p:cNvPr>
          <p:cNvSpPr/>
          <p:nvPr/>
        </p:nvSpPr>
        <p:spPr>
          <a:xfrm>
            <a:off x="4769992" y="6056236"/>
            <a:ext cx="3414013" cy="55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ational 2 Medium" panose="020B0504030502020203" pitchFamily="34" charset="77"/>
              </a:rPr>
              <a:t>Least squares method</a:t>
            </a:r>
          </a:p>
        </p:txBody>
      </p:sp>
    </p:spTree>
    <p:extLst>
      <p:ext uri="{BB962C8B-B14F-4D97-AF65-F5344CB8AC3E}">
        <p14:creationId xmlns:p14="http://schemas.microsoft.com/office/powerpoint/2010/main" val="355170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A44AEF7-405F-6350-4201-D0C6E1DE09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5378" y="2365375"/>
            <a:ext cx="5509394" cy="4127500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BCFB76E-2C84-5548-6841-BBA4A4802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21590" y="815944"/>
            <a:ext cx="4504281" cy="57355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28</a:t>
            </a:fld>
            <a:endParaRPr lang="en-A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D4875B-98D3-99A6-A532-80C0D33CFF66}"/>
              </a:ext>
            </a:extLst>
          </p:cNvPr>
          <p:cNvSpPr/>
          <p:nvPr/>
        </p:nvSpPr>
        <p:spPr>
          <a:xfrm>
            <a:off x="1143000" y="5334000"/>
            <a:ext cx="2514600" cy="1326035"/>
          </a:xfrm>
          <a:custGeom>
            <a:avLst/>
            <a:gdLst>
              <a:gd name="connsiteX0" fmla="*/ 0 w 2514600"/>
              <a:gd name="connsiteY0" fmla="*/ 0 h 1326035"/>
              <a:gd name="connsiteX1" fmla="*/ 477774 w 2514600"/>
              <a:gd name="connsiteY1" fmla="*/ 0 h 1326035"/>
              <a:gd name="connsiteX2" fmla="*/ 905256 w 2514600"/>
              <a:gd name="connsiteY2" fmla="*/ 0 h 1326035"/>
              <a:gd name="connsiteX3" fmla="*/ 1458468 w 2514600"/>
              <a:gd name="connsiteY3" fmla="*/ 0 h 1326035"/>
              <a:gd name="connsiteX4" fmla="*/ 1936242 w 2514600"/>
              <a:gd name="connsiteY4" fmla="*/ 0 h 1326035"/>
              <a:gd name="connsiteX5" fmla="*/ 2514600 w 2514600"/>
              <a:gd name="connsiteY5" fmla="*/ 0 h 1326035"/>
              <a:gd name="connsiteX6" fmla="*/ 2514600 w 2514600"/>
              <a:gd name="connsiteY6" fmla="*/ 468532 h 1326035"/>
              <a:gd name="connsiteX7" fmla="*/ 2514600 w 2514600"/>
              <a:gd name="connsiteY7" fmla="*/ 910544 h 1326035"/>
              <a:gd name="connsiteX8" fmla="*/ 2514600 w 2514600"/>
              <a:gd name="connsiteY8" fmla="*/ 1326035 h 1326035"/>
              <a:gd name="connsiteX9" fmla="*/ 2061972 w 2514600"/>
              <a:gd name="connsiteY9" fmla="*/ 1326035 h 1326035"/>
              <a:gd name="connsiteX10" fmla="*/ 1559052 w 2514600"/>
              <a:gd name="connsiteY10" fmla="*/ 1326035 h 1326035"/>
              <a:gd name="connsiteX11" fmla="*/ 1056132 w 2514600"/>
              <a:gd name="connsiteY11" fmla="*/ 1326035 h 1326035"/>
              <a:gd name="connsiteX12" fmla="*/ 578358 w 2514600"/>
              <a:gd name="connsiteY12" fmla="*/ 1326035 h 1326035"/>
              <a:gd name="connsiteX13" fmla="*/ 0 w 2514600"/>
              <a:gd name="connsiteY13" fmla="*/ 1326035 h 1326035"/>
              <a:gd name="connsiteX14" fmla="*/ 0 w 2514600"/>
              <a:gd name="connsiteY14" fmla="*/ 857503 h 1326035"/>
              <a:gd name="connsiteX15" fmla="*/ 0 w 2514600"/>
              <a:gd name="connsiteY15" fmla="*/ 388970 h 1326035"/>
              <a:gd name="connsiteX16" fmla="*/ 0 w 2514600"/>
              <a:gd name="connsiteY16" fmla="*/ 0 h 1326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14600" h="1326035" extrusionOk="0">
                <a:moveTo>
                  <a:pt x="0" y="0"/>
                </a:moveTo>
                <a:cubicBezTo>
                  <a:pt x="128694" y="-32453"/>
                  <a:pt x="353071" y="34594"/>
                  <a:pt x="477774" y="0"/>
                </a:cubicBezTo>
                <a:cubicBezTo>
                  <a:pt x="602477" y="-34594"/>
                  <a:pt x="801373" y="42413"/>
                  <a:pt x="905256" y="0"/>
                </a:cubicBezTo>
                <a:cubicBezTo>
                  <a:pt x="1009139" y="-42413"/>
                  <a:pt x="1205756" y="9019"/>
                  <a:pt x="1458468" y="0"/>
                </a:cubicBezTo>
                <a:cubicBezTo>
                  <a:pt x="1711180" y="-9019"/>
                  <a:pt x="1755025" y="25897"/>
                  <a:pt x="1936242" y="0"/>
                </a:cubicBezTo>
                <a:cubicBezTo>
                  <a:pt x="2117459" y="-25897"/>
                  <a:pt x="2332499" y="64965"/>
                  <a:pt x="2514600" y="0"/>
                </a:cubicBezTo>
                <a:cubicBezTo>
                  <a:pt x="2534758" y="169422"/>
                  <a:pt x="2495300" y="346096"/>
                  <a:pt x="2514600" y="468532"/>
                </a:cubicBezTo>
                <a:cubicBezTo>
                  <a:pt x="2533900" y="590968"/>
                  <a:pt x="2514460" y="744752"/>
                  <a:pt x="2514600" y="910544"/>
                </a:cubicBezTo>
                <a:cubicBezTo>
                  <a:pt x="2514740" y="1076336"/>
                  <a:pt x="2496659" y="1153478"/>
                  <a:pt x="2514600" y="1326035"/>
                </a:cubicBezTo>
                <a:cubicBezTo>
                  <a:pt x="2297302" y="1365914"/>
                  <a:pt x="2160471" y="1310460"/>
                  <a:pt x="2061972" y="1326035"/>
                </a:cubicBezTo>
                <a:cubicBezTo>
                  <a:pt x="1963473" y="1341610"/>
                  <a:pt x="1767487" y="1309010"/>
                  <a:pt x="1559052" y="1326035"/>
                </a:cubicBezTo>
                <a:cubicBezTo>
                  <a:pt x="1350617" y="1343060"/>
                  <a:pt x="1303110" y="1277471"/>
                  <a:pt x="1056132" y="1326035"/>
                </a:cubicBezTo>
                <a:cubicBezTo>
                  <a:pt x="809154" y="1374599"/>
                  <a:pt x="676487" y="1307453"/>
                  <a:pt x="578358" y="1326035"/>
                </a:cubicBezTo>
                <a:cubicBezTo>
                  <a:pt x="480229" y="1344617"/>
                  <a:pt x="122790" y="1316637"/>
                  <a:pt x="0" y="1326035"/>
                </a:cubicBezTo>
                <a:cubicBezTo>
                  <a:pt x="-52341" y="1208945"/>
                  <a:pt x="22683" y="1013753"/>
                  <a:pt x="0" y="857503"/>
                </a:cubicBezTo>
                <a:cubicBezTo>
                  <a:pt x="-22683" y="701253"/>
                  <a:pt x="9868" y="620798"/>
                  <a:pt x="0" y="388970"/>
                </a:cubicBezTo>
                <a:cubicBezTo>
                  <a:pt x="-9868" y="157142"/>
                  <a:pt x="28055" y="189192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B6DACC-627C-1A0F-6FD7-AB6E59CAA02B}"/>
              </a:ext>
            </a:extLst>
          </p:cNvPr>
          <p:cNvSpPr/>
          <p:nvPr/>
        </p:nvSpPr>
        <p:spPr>
          <a:xfrm>
            <a:off x="7924800" y="5562600"/>
            <a:ext cx="1752600" cy="1142473"/>
          </a:xfrm>
          <a:custGeom>
            <a:avLst/>
            <a:gdLst>
              <a:gd name="connsiteX0" fmla="*/ 0 w 1752600"/>
              <a:gd name="connsiteY0" fmla="*/ 0 h 1142473"/>
              <a:gd name="connsiteX1" fmla="*/ 566674 w 1752600"/>
              <a:gd name="connsiteY1" fmla="*/ 0 h 1142473"/>
              <a:gd name="connsiteX2" fmla="*/ 1098296 w 1752600"/>
              <a:gd name="connsiteY2" fmla="*/ 0 h 1142473"/>
              <a:gd name="connsiteX3" fmla="*/ 1752600 w 1752600"/>
              <a:gd name="connsiteY3" fmla="*/ 0 h 1142473"/>
              <a:gd name="connsiteX4" fmla="*/ 1752600 w 1752600"/>
              <a:gd name="connsiteY4" fmla="*/ 559812 h 1142473"/>
              <a:gd name="connsiteX5" fmla="*/ 1752600 w 1752600"/>
              <a:gd name="connsiteY5" fmla="*/ 1142473 h 1142473"/>
              <a:gd name="connsiteX6" fmla="*/ 1203452 w 1752600"/>
              <a:gd name="connsiteY6" fmla="*/ 1142473 h 1142473"/>
              <a:gd name="connsiteX7" fmla="*/ 654304 w 1752600"/>
              <a:gd name="connsiteY7" fmla="*/ 1142473 h 1142473"/>
              <a:gd name="connsiteX8" fmla="*/ 0 w 1752600"/>
              <a:gd name="connsiteY8" fmla="*/ 1142473 h 1142473"/>
              <a:gd name="connsiteX9" fmla="*/ 0 w 1752600"/>
              <a:gd name="connsiteY9" fmla="*/ 605511 h 1142473"/>
              <a:gd name="connsiteX10" fmla="*/ 0 w 1752600"/>
              <a:gd name="connsiteY10" fmla="*/ 0 h 114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2600" h="1142473" extrusionOk="0">
                <a:moveTo>
                  <a:pt x="0" y="0"/>
                </a:moveTo>
                <a:cubicBezTo>
                  <a:pt x="208495" y="-13951"/>
                  <a:pt x="368888" y="14995"/>
                  <a:pt x="566674" y="0"/>
                </a:cubicBezTo>
                <a:cubicBezTo>
                  <a:pt x="764460" y="-14995"/>
                  <a:pt x="939384" y="27813"/>
                  <a:pt x="1098296" y="0"/>
                </a:cubicBezTo>
                <a:cubicBezTo>
                  <a:pt x="1257208" y="-27813"/>
                  <a:pt x="1454272" y="64859"/>
                  <a:pt x="1752600" y="0"/>
                </a:cubicBezTo>
                <a:cubicBezTo>
                  <a:pt x="1811177" y="204523"/>
                  <a:pt x="1740878" y="302056"/>
                  <a:pt x="1752600" y="559812"/>
                </a:cubicBezTo>
                <a:cubicBezTo>
                  <a:pt x="1764322" y="817568"/>
                  <a:pt x="1732153" y="955601"/>
                  <a:pt x="1752600" y="1142473"/>
                </a:cubicBezTo>
                <a:cubicBezTo>
                  <a:pt x="1566136" y="1156390"/>
                  <a:pt x="1416987" y="1120988"/>
                  <a:pt x="1203452" y="1142473"/>
                </a:cubicBezTo>
                <a:cubicBezTo>
                  <a:pt x="989917" y="1163958"/>
                  <a:pt x="883107" y="1109798"/>
                  <a:pt x="654304" y="1142473"/>
                </a:cubicBezTo>
                <a:cubicBezTo>
                  <a:pt x="425501" y="1175148"/>
                  <a:pt x="258426" y="1126717"/>
                  <a:pt x="0" y="1142473"/>
                </a:cubicBezTo>
                <a:cubicBezTo>
                  <a:pt x="-37092" y="990508"/>
                  <a:pt x="38246" y="757682"/>
                  <a:pt x="0" y="605511"/>
                </a:cubicBezTo>
                <a:cubicBezTo>
                  <a:pt x="-38246" y="453340"/>
                  <a:pt x="47095" y="272284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4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253117-BE24-A75E-7C12-73AF556B4C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National 2 Medium" panose="020B0504030502020203" pitchFamily="34" charset="77"/>
              </a:rPr>
              <a:t>How to find the optimal basis function?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National 2" panose="020B0504030502020203" pitchFamily="34" charset="77"/>
              </a:rPr>
              <a:t>Try out all candidate basis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National 2" panose="020B0504030502020203" pitchFamily="34" charset="77"/>
              </a:rPr>
              <a:t>Calculate the least-squares error for each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National 2" panose="020B0504030502020203" pitchFamily="34" charset="77"/>
              </a:rPr>
              <a:t>Pick the candidate with the smallest error</a:t>
            </a:r>
          </a:p>
          <a:p>
            <a:pPr marL="0" indent="0">
              <a:buNone/>
            </a:pPr>
            <a:endParaRPr lang="en-US" sz="2000" dirty="0">
              <a:latin typeface="National 2" panose="020B0504030502020203" pitchFamily="34" charset="77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4017F31-3617-4F07-1B88-856C5ACE43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278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DD89B0-BE2F-C1D6-B084-9A89548D62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chemeClr val="accent6">
                    <a:lumMod val="50000"/>
                  </a:schemeClr>
                </a:solidFill>
                <a:effectLst/>
                <a:latin typeface="National 2" panose="020B0504030502020203" pitchFamily="34" charset="77"/>
              </a:rPr>
              <a:t>Joint venture of </a:t>
            </a:r>
            <a:r>
              <a:rPr lang="en-US" sz="1800" u="none" strike="noStrike" dirty="0">
                <a:effectLst/>
                <a:latin typeface="National 2 Medium" panose="020B0504030502020203" pitchFamily="34" charset="77"/>
              </a:rPr>
              <a:t>Research Computing @ ITC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and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latin typeface="National 2 Medium" panose="020B0504030502020203" pitchFamily="34" charset="77"/>
              </a:rPr>
              <a:t>Research Data Services @ Library</a:t>
            </a:r>
          </a:p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Consult with </a:t>
            </a:r>
            <a:r>
              <a:rPr lang="en-US" sz="1800" dirty="0">
                <a:latin typeface="National 2 Medium" panose="020B0504030502020203" pitchFamily="34" charset="77"/>
              </a:rPr>
              <a:t>experts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on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research data management,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data visualization,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biomedical research support,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spatial data and GIS,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high performance and research computing,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statistical analysis, </a:t>
            </a:r>
            <a:endParaRPr lang="en-US" sz="1400" dirty="0">
              <a:latin typeface="National 2" panose="020B0504030502020203" pitchFamily="34" charset="77"/>
            </a:endParaRP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economics and social sciences data</a:t>
            </a:r>
          </a:p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latin typeface="National 2 Medium" panose="020B0504030502020203" pitchFamily="34" charset="77"/>
              </a:rPr>
              <a:t>Meet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the people on campus that support your reproducible research lifecycle </a:t>
            </a:r>
          </a:p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latin typeface="National 2 Medium" panose="020B0504030502020203" pitchFamily="34" charset="77"/>
              </a:rPr>
              <a:t>Engage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in community discussions to learn from other researchers on campus </a:t>
            </a:r>
          </a:p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Attend a workshop to </a:t>
            </a:r>
            <a:r>
              <a:rPr lang="en-US" sz="1800" dirty="0">
                <a:latin typeface="National 2 Medium" panose="020B0504030502020203" pitchFamily="34" charset="77"/>
              </a:rPr>
              <a:t>learn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practical tools and tips</a:t>
            </a:r>
          </a:p>
          <a:p>
            <a:pPr marL="457200" indent="-457200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EFAAFE-F299-CB01-B265-4390886E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Reproducible Research Group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A4C2E-4DDD-7236-8DAA-2512FC40C00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07D80-341E-529D-1DC0-0DD6E6F69FA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5947164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E353EC-D104-E838-E428-8F5850E45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we choose a basis function that does not have enough flexibility (i.e., parameters), it may not be able to match the shape of the data distribution (</a:t>
            </a:r>
            <a:r>
              <a:rPr lang="en-US" i="1" dirty="0"/>
              <a:t>underfitting</a:t>
            </a:r>
            <a:r>
              <a:rPr lang="en-US" dirty="0"/>
              <a:t>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Underfitting and overfitting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30</a:t>
            </a:fld>
            <a:endParaRPr lang="en-AU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F991D65-5798-31C4-952C-6BFDF0ECA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3894" y="2390775"/>
            <a:ext cx="4051300" cy="4076700"/>
          </a:xfrm>
        </p:spPr>
      </p:pic>
    </p:spTree>
    <p:extLst>
      <p:ext uri="{BB962C8B-B14F-4D97-AF65-F5344CB8AC3E}">
        <p14:creationId xmlns:p14="http://schemas.microsoft.com/office/powerpoint/2010/main" val="51916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E353EC-D104-E838-E428-8F5850E45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we choose a basis function that does not have enough flexibility (i.e., parameters), it may not be able to match the shape of the data distribution (</a:t>
            </a:r>
            <a:r>
              <a:rPr lang="en-US" i="1" dirty="0"/>
              <a:t>underfitting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Underfitting and overfitting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31</a:t>
            </a:fld>
            <a:endParaRPr lang="en-AU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571C81D-8382-DF3C-A7D0-F4EA254D7A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3894" y="2438400"/>
            <a:ext cx="4051300" cy="3911600"/>
          </a:xfrm>
        </p:spPr>
      </p:pic>
    </p:spTree>
    <p:extLst>
      <p:ext uri="{BB962C8B-B14F-4D97-AF65-F5344CB8AC3E}">
        <p14:creationId xmlns:p14="http://schemas.microsoft.com/office/powerpoint/2010/main" val="107528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E353EC-D104-E838-E428-8F5850E45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we choose a basis function that does not have enough flexibility (i.e., parameters), it may not be able to match the shape of the data distribution (</a:t>
            </a:r>
            <a:r>
              <a:rPr lang="en-US" i="1" dirty="0"/>
              <a:t>underfitting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A good-fitting basis function should be smoothly going passing closely through or nearby the observations, not relying to strongly on individual points.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Underfitting and overfitting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32</a:t>
            </a:fld>
            <a:endParaRPr lang="en-AU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FF51C56-051E-47F2-B1B9-518E460BBA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3894" y="2473325"/>
            <a:ext cx="4051300" cy="3911600"/>
          </a:xfrm>
        </p:spPr>
      </p:pic>
    </p:spTree>
    <p:extLst>
      <p:ext uri="{BB962C8B-B14F-4D97-AF65-F5344CB8AC3E}">
        <p14:creationId xmlns:p14="http://schemas.microsoft.com/office/powerpoint/2010/main" val="401592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E353EC-D104-E838-E428-8F5850E45D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2365635"/>
            <a:ext cx="5636938" cy="4308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we choose a basis function that does not have enough flexibility (i.e., parameters), it may not be able to match the shape of the data distribution (</a:t>
            </a:r>
            <a:r>
              <a:rPr lang="en-US" i="1" dirty="0"/>
              <a:t>underfitting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A good-fitting basis function should be smoothly going passing closely through or nearby the observations, not relying to strongly on individual points.</a:t>
            </a:r>
          </a:p>
          <a:p>
            <a:pPr marL="0" indent="0">
              <a:buNone/>
            </a:pPr>
            <a:r>
              <a:rPr lang="en-US" dirty="0"/>
              <a:t>If the basis function ”tries too hard” to fit individual points, the behavior between or beyond the observations can get weird (</a:t>
            </a:r>
            <a:r>
              <a:rPr lang="en-US" i="1" dirty="0"/>
              <a:t>overfitting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We need an optimal bias-variance trade-off!</a:t>
            </a:r>
          </a:p>
          <a:p>
            <a:pPr marL="0" indent="0">
              <a:buNone/>
            </a:pPr>
            <a:r>
              <a:rPr lang="en-US" dirty="0"/>
              <a:t>We can check our model’s performance on data we did not use for training (the </a:t>
            </a:r>
            <a:r>
              <a:rPr lang="en-US" i="1" dirty="0"/>
              <a:t>test data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Underfitting and overfitting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33</a:t>
            </a:fld>
            <a:endParaRPr lang="en-AU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481D116-467A-8853-D9FB-DF685BFEDB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1194" y="2473325"/>
            <a:ext cx="4076700" cy="3911600"/>
          </a:xfrm>
        </p:spPr>
      </p:pic>
    </p:spTree>
    <p:extLst>
      <p:ext uri="{BB962C8B-B14F-4D97-AF65-F5344CB8AC3E}">
        <p14:creationId xmlns:p14="http://schemas.microsoft.com/office/powerpoint/2010/main" val="339475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168889-B78F-8B2B-1F7B-27EF43EBB0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/>
            <a:r>
              <a:rPr lang="en-US" sz="2400" dirty="0"/>
              <a:t>Ordinary least squares </a:t>
            </a:r>
          </a:p>
          <a:p>
            <a:pPr marL="285750" indent="-285750"/>
            <a:r>
              <a:rPr lang="en-US" sz="2400" dirty="0"/>
              <a:t>Regularized least squares </a:t>
            </a:r>
          </a:p>
          <a:p>
            <a:pPr marL="742950" lvl="1" indent="-285750"/>
            <a:r>
              <a:rPr lang="en-US" sz="2400" dirty="0"/>
              <a:t>Ridge, LASSO, Elastic-Net</a:t>
            </a:r>
          </a:p>
          <a:p>
            <a:pPr marL="285750" indent="-285750"/>
            <a:r>
              <a:rPr lang="en-US" sz="2400" dirty="0"/>
              <a:t>Support Vector Regression</a:t>
            </a:r>
          </a:p>
          <a:p>
            <a:pPr marL="285750" indent="-285750"/>
            <a:r>
              <a:rPr lang="en-US" sz="2400" dirty="0"/>
              <a:t>Nearest Neighbors</a:t>
            </a:r>
          </a:p>
          <a:p>
            <a:pPr marL="285750" indent="-285750"/>
            <a:r>
              <a:rPr lang="en-US" sz="2400" dirty="0"/>
              <a:t>Gaussian Process Regression</a:t>
            </a:r>
          </a:p>
          <a:p>
            <a:pPr marL="285750" indent="-285750"/>
            <a:r>
              <a:rPr lang="en-US" sz="2400" dirty="0"/>
              <a:t>Decision Trees</a:t>
            </a:r>
          </a:p>
          <a:p>
            <a:pPr marL="285750" indent="-285750"/>
            <a:r>
              <a:rPr lang="en-US" sz="2400" dirty="0"/>
              <a:t>Ensemble methods (“model zoo”)</a:t>
            </a:r>
          </a:p>
          <a:p>
            <a:pPr marL="285750" indent="-285750"/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Beyond this session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The many, many, MANY kinds of regression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34</a:t>
            </a:fld>
            <a:endParaRPr lang="en-AU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3ACACE-31E7-B08D-D64E-A7141B169F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They each have individual strengths and weaknesses with regards to: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Amount of data needed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Computational complexity during training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Computational complexity when making predictions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Adaptability to new observations</a:t>
            </a:r>
            <a:endParaRPr lang="en-US" dirty="0">
              <a:latin typeface="National 2 Medium" panose="020B0504030502020203" pitchFamily="34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0CC52B8-ACBC-EB4F-4A72-084FE4FD2C9F}"/>
              </a:ext>
            </a:extLst>
          </p:cNvPr>
          <p:cNvSpPr/>
          <p:nvPr/>
        </p:nvSpPr>
        <p:spPr>
          <a:xfrm>
            <a:off x="6228123" y="5036306"/>
            <a:ext cx="5636938" cy="12120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1600" dirty="0">
                <a:latin typeface="National 2 Medium" panose="020B0504030502020203" pitchFamily="34" charset="77"/>
              </a:rPr>
              <a:t>In most cases, nobody can say in advance which model will have the highest accuracy.</a:t>
            </a:r>
          </a:p>
          <a:p>
            <a:pPr marL="0" indent="0" algn="ctr">
              <a:buNone/>
            </a:pPr>
            <a:r>
              <a:rPr lang="en-US" sz="1600" dirty="0">
                <a:latin typeface="National 2 Medium" panose="020B0504030502020203" pitchFamily="34" charset="77"/>
              </a:rPr>
              <a:t>The only way to know for sure is to try them all out!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101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 build="p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C71D26-58AD-6BB4-6F22-93306854E9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563" y="2971800"/>
            <a:ext cx="5431024" cy="29146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Neural Networks for regression problems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The Perceptron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35</a:t>
            </a:fld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AC5F7-2F29-5939-37DD-24738E05F06D}"/>
              </a:ext>
            </a:extLst>
          </p:cNvPr>
          <p:cNvSpPr txBox="1"/>
          <p:nvPr/>
        </p:nvSpPr>
        <p:spPr>
          <a:xfrm>
            <a:off x="430742" y="6142276"/>
            <a:ext cx="542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User:Dhp1080,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 3.0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, via Wikimedia Commons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778434-24AF-168D-F026-40A0CEE64B8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938" y="3365101"/>
            <a:ext cx="5637212" cy="212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335AF8-89F0-3A56-48D7-41AF9762DD4B}"/>
              </a:ext>
            </a:extLst>
          </p:cNvPr>
          <p:cNvSpPr txBox="1"/>
          <p:nvPr/>
        </p:nvSpPr>
        <p:spPr>
          <a:xfrm>
            <a:off x="6230938" y="6142276"/>
            <a:ext cx="542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Mayranna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 3.0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, via Wikimedia Commons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78E484-31C5-8A30-5CDC-4F31252D82A5}"/>
              </a:ext>
            </a:extLst>
          </p:cNvPr>
          <p:cNvSpPr txBox="1"/>
          <p:nvPr/>
        </p:nvSpPr>
        <p:spPr>
          <a:xfrm>
            <a:off x="6230938" y="2432321"/>
            <a:ext cx="4003468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Rosenblatt’s Perceptron (1985)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3384C3-F774-20E8-208F-479B8830E4E2}"/>
              </a:ext>
            </a:extLst>
          </p:cNvPr>
          <p:cNvSpPr txBox="1"/>
          <p:nvPr/>
        </p:nvSpPr>
        <p:spPr>
          <a:xfrm>
            <a:off x="424563" y="2432321"/>
            <a:ext cx="2552045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A biological neuron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3991911-5658-45AA-9ADF-C3D6845EC10F}"/>
              </a:ext>
            </a:extLst>
          </p:cNvPr>
          <p:cNvSpPr/>
          <p:nvPr/>
        </p:nvSpPr>
        <p:spPr>
          <a:xfrm>
            <a:off x="6230938" y="3276600"/>
            <a:ext cx="4132262" cy="2438400"/>
          </a:xfrm>
          <a:custGeom>
            <a:avLst/>
            <a:gdLst>
              <a:gd name="connsiteX0" fmla="*/ 0 w 4132262"/>
              <a:gd name="connsiteY0" fmla="*/ 974824 h 2438400"/>
              <a:gd name="connsiteX1" fmla="*/ 974824 w 4132262"/>
              <a:gd name="connsiteY1" fmla="*/ 0 h 2438400"/>
              <a:gd name="connsiteX2" fmla="*/ 1564130 w 4132262"/>
              <a:gd name="connsiteY2" fmla="*/ 0 h 2438400"/>
              <a:gd name="connsiteX3" fmla="*/ 2087957 w 4132262"/>
              <a:gd name="connsiteY3" fmla="*/ 0 h 2438400"/>
              <a:gd name="connsiteX4" fmla="*/ 2589958 w 4132262"/>
              <a:gd name="connsiteY4" fmla="*/ 0 h 2438400"/>
              <a:gd name="connsiteX5" fmla="*/ 3157438 w 4132262"/>
              <a:gd name="connsiteY5" fmla="*/ 0 h 2438400"/>
              <a:gd name="connsiteX6" fmla="*/ 4132262 w 4132262"/>
              <a:gd name="connsiteY6" fmla="*/ 974824 h 2438400"/>
              <a:gd name="connsiteX7" fmla="*/ 4132262 w 4132262"/>
              <a:gd name="connsiteY7" fmla="*/ 1463576 h 2438400"/>
              <a:gd name="connsiteX8" fmla="*/ 3157438 w 4132262"/>
              <a:gd name="connsiteY8" fmla="*/ 2438400 h 2438400"/>
              <a:gd name="connsiteX9" fmla="*/ 2655437 w 4132262"/>
              <a:gd name="connsiteY9" fmla="*/ 2438400 h 2438400"/>
              <a:gd name="connsiteX10" fmla="*/ 2109783 w 4132262"/>
              <a:gd name="connsiteY10" fmla="*/ 2438400 h 2438400"/>
              <a:gd name="connsiteX11" fmla="*/ 1585956 w 4132262"/>
              <a:gd name="connsiteY11" fmla="*/ 2438400 h 2438400"/>
              <a:gd name="connsiteX12" fmla="*/ 974824 w 4132262"/>
              <a:gd name="connsiteY12" fmla="*/ 2438400 h 2438400"/>
              <a:gd name="connsiteX13" fmla="*/ 0 w 4132262"/>
              <a:gd name="connsiteY13" fmla="*/ 1463576 h 2438400"/>
              <a:gd name="connsiteX14" fmla="*/ 0 w 4132262"/>
              <a:gd name="connsiteY14" fmla="*/ 974824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32262" h="2438400" extrusionOk="0">
                <a:moveTo>
                  <a:pt x="0" y="974824"/>
                </a:moveTo>
                <a:cubicBezTo>
                  <a:pt x="-96889" y="376680"/>
                  <a:pt x="409026" y="10291"/>
                  <a:pt x="974824" y="0"/>
                </a:cubicBezTo>
                <a:cubicBezTo>
                  <a:pt x="1119930" y="18539"/>
                  <a:pt x="1391272" y="-7077"/>
                  <a:pt x="1564130" y="0"/>
                </a:cubicBezTo>
                <a:cubicBezTo>
                  <a:pt x="1736988" y="7077"/>
                  <a:pt x="1894457" y="-19679"/>
                  <a:pt x="2087957" y="0"/>
                </a:cubicBezTo>
                <a:cubicBezTo>
                  <a:pt x="2281457" y="19679"/>
                  <a:pt x="2486680" y="-467"/>
                  <a:pt x="2589958" y="0"/>
                </a:cubicBezTo>
                <a:cubicBezTo>
                  <a:pt x="2693236" y="467"/>
                  <a:pt x="2886776" y="-6259"/>
                  <a:pt x="3157438" y="0"/>
                </a:cubicBezTo>
                <a:cubicBezTo>
                  <a:pt x="3709597" y="-28358"/>
                  <a:pt x="4017683" y="418898"/>
                  <a:pt x="4132262" y="974824"/>
                </a:cubicBezTo>
                <a:cubicBezTo>
                  <a:pt x="4151729" y="1102396"/>
                  <a:pt x="4148593" y="1254275"/>
                  <a:pt x="4132262" y="1463576"/>
                </a:cubicBezTo>
                <a:cubicBezTo>
                  <a:pt x="4082023" y="2085064"/>
                  <a:pt x="3630660" y="2362826"/>
                  <a:pt x="3157438" y="2438400"/>
                </a:cubicBezTo>
                <a:cubicBezTo>
                  <a:pt x="2910604" y="2433213"/>
                  <a:pt x="2767057" y="2440757"/>
                  <a:pt x="2655437" y="2438400"/>
                </a:cubicBezTo>
                <a:cubicBezTo>
                  <a:pt x="2543817" y="2436043"/>
                  <a:pt x="2311116" y="2448201"/>
                  <a:pt x="2109783" y="2438400"/>
                </a:cubicBezTo>
                <a:cubicBezTo>
                  <a:pt x="1908450" y="2428599"/>
                  <a:pt x="1783115" y="2436083"/>
                  <a:pt x="1585956" y="2438400"/>
                </a:cubicBezTo>
                <a:cubicBezTo>
                  <a:pt x="1388797" y="2440717"/>
                  <a:pt x="1201827" y="2435061"/>
                  <a:pt x="974824" y="2438400"/>
                </a:cubicBezTo>
                <a:cubicBezTo>
                  <a:pt x="485123" y="2377970"/>
                  <a:pt x="-81357" y="1970505"/>
                  <a:pt x="0" y="1463576"/>
                </a:cubicBezTo>
                <a:cubicBezTo>
                  <a:pt x="15046" y="1246366"/>
                  <a:pt x="19052" y="1179969"/>
                  <a:pt x="0" y="974824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997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8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70730A83-C719-95D8-22C7-615F7749F85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263" y="3365401"/>
            <a:ext cx="5635625" cy="212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7244C2E-8E20-0F4D-C6E0-7BCBDD76CF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/>
            <a:r>
              <a:rPr lang="en-US" sz="1800" dirty="0"/>
              <a:t>The activation function is a non-linear function</a:t>
            </a:r>
          </a:p>
          <a:p>
            <a:pPr marL="285750" indent="-285750"/>
            <a:r>
              <a:rPr lang="en-US" sz="1800" dirty="0"/>
              <a:t>Without it, every artificial neuron would just be a linear regression model</a:t>
            </a:r>
          </a:p>
          <a:p>
            <a:pPr marL="285750" indent="-285750"/>
            <a:r>
              <a:rPr lang="en-US" sz="1800" dirty="0"/>
              <a:t>Because of the non-linearity, every neuron’s output is like a unique puzzle piece</a:t>
            </a:r>
          </a:p>
          <a:p>
            <a:pPr marL="285750" indent="-285750"/>
            <a:r>
              <a:rPr lang="en-US" sz="1800" dirty="0"/>
              <a:t>We can bring all these pieces together by combining the outputs of several neurons and feed them to another neuron (or several more) to form a neural network</a:t>
            </a:r>
          </a:p>
          <a:p>
            <a:pPr marL="285750" indent="-285750"/>
            <a:r>
              <a:rPr lang="en-US" sz="1800" dirty="0"/>
              <a:t>A neural network is a universal function approximator!*</a:t>
            </a:r>
          </a:p>
          <a:p>
            <a:pPr marL="0" indent="0" algn="r"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*given enough neurons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Neural Networks for regression problems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The Perceptron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36</a:t>
            </a:fld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AC5F7-2F29-5939-37DD-24738E05F06D}"/>
              </a:ext>
            </a:extLst>
          </p:cNvPr>
          <p:cNvSpPr txBox="1"/>
          <p:nvPr/>
        </p:nvSpPr>
        <p:spPr>
          <a:xfrm>
            <a:off x="430742" y="6142276"/>
            <a:ext cx="542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Mayranna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 3.0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, via Wikimedia Commons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3991911-5658-45AA-9ADF-C3D6845EC10F}"/>
              </a:ext>
            </a:extLst>
          </p:cNvPr>
          <p:cNvSpPr/>
          <p:nvPr/>
        </p:nvSpPr>
        <p:spPr>
          <a:xfrm>
            <a:off x="3886200" y="3657599"/>
            <a:ext cx="1447800" cy="1371601"/>
          </a:xfrm>
          <a:custGeom>
            <a:avLst/>
            <a:gdLst>
              <a:gd name="connsiteX0" fmla="*/ 0 w 1447800"/>
              <a:gd name="connsiteY0" fmla="*/ 548339 h 1371601"/>
              <a:gd name="connsiteX1" fmla="*/ 548339 w 1447800"/>
              <a:gd name="connsiteY1" fmla="*/ 0 h 1371601"/>
              <a:gd name="connsiteX2" fmla="*/ 899461 w 1447800"/>
              <a:gd name="connsiteY2" fmla="*/ 0 h 1371601"/>
              <a:gd name="connsiteX3" fmla="*/ 1447800 w 1447800"/>
              <a:gd name="connsiteY3" fmla="*/ 548339 h 1371601"/>
              <a:gd name="connsiteX4" fmla="*/ 1447800 w 1447800"/>
              <a:gd name="connsiteY4" fmla="*/ 823262 h 1371601"/>
              <a:gd name="connsiteX5" fmla="*/ 899461 w 1447800"/>
              <a:gd name="connsiteY5" fmla="*/ 1371601 h 1371601"/>
              <a:gd name="connsiteX6" fmla="*/ 548339 w 1447800"/>
              <a:gd name="connsiteY6" fmla="*/ 1371601 h 1371601"/>
              <a:gd name="connsiteX7" fmla="*/ 0 w 1447800"/>
              <a:gd name="connsiteY7" fmla="*/ 823262 h 1371601"/>
              <a:gd name="connsiteX8" fmla="*/ 0 w 1447800"/>
              <a:gd name="connsiteY8" fmla="*/ 548339 h 1371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00" h="1371601" extrusionOk="0">
                <a:moveTo>
                  <a:pt x="0" y="548339"/>
                </a:moveTo>
                <a:cubicBezTo>
                  <a:pt x="-18007" y="234393"/>
                  <a:pt x="174851" y="26516"/>
                  <a:pt x="548339" y="0"/>
                </a:cubicBezTo>
                <a:cubicBezTo>
                  <a:pt x="635519" y="-17277"/>
                  <a:pt x="735240" y="16665"/>
                  <a:pt x="899461" y="0"/>
                </a:cubicBezTo>
                <a:cubicBezTo>
                  <a:pt x="1168555" y="-25667"/>
                  <a:pt x="1441758" y="257900"/>
                  <a:pt x="1447800" y="548339"/>
                </a:cubicBezTo>
                <a:cubicBezTo>
                  <a:pt x="1450463" y="685178"/>
                  <a:pt x="1453942" y="722911"/>
                  <a:pt x="1447800" y="823262"/>
                </a:cubicBezTo>
                <a:cubicBezTo>
                  <a:pt x="1453053" y="1115291"/>
                  <a:pt x="1140162" y="1362085"/>
                  <a:pt x="899461" y="1371601"/>
                </a:cubicBezTo>
                <a:cubicBezTo>
                  <a:pt x="778199" y="1375709"/>
                  <a:pt x="629842" y="1364583"/>
                  <a:pt x="548339" y="1371601"/>
                </a:cubicBezTo>
                <a:cubicBezTo>
                  <a:pt x="226259" y="1403431"/>
                  <a:pt x="-16804" y="1106610"/>
                  <a:pt x="0" y="823262"/>
                </a:cubicBezTo>
                <a:cubicBezTo>
                  <a:pt x="-4101" y="737014"/>
                  <a:pt x="-2126" y="650684"/>
                  <a:pt x="0" y="548339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997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Callout 2 15">
            <a:extLst>
              <a:ext uri="{FF2B5EF4-FFF2-40B4-BE49-F238E27FC236}">
                <a16:creationId xmlns:a16="http://schemas.microsoft.com/office/drawing/2014/main" id="{AFAB56D6-ABA5-CC5D-4B67-E1CEFEA44FB7}"/>
              </a:ext>
            </a:extLst>
          </p:cNvPr>
          <p:cNvSpPr/>
          <p:nvPr/>
        </p:nvSpPr>
        <p:spPr>
          <a:xfrm flipH="1">
            <a:off x="2236088" y="2663378"/>
            <a:ext cx="1650112" cy="908248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ational 2" panose="020B0504030502020203" pitchFamily="34" charset="77"/>
              </a:rPr>
              <a:t>Activation function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F588775-E826-2C94-E3D1-34F9924CC1C2}"/>
              </a:ext>
            </a:extLst>
          </p:cNvPr>
          <p:cNvSpPr/>
          <p:nvPr/>
        </p:nvSpPr>
        <p:spPr>
          <a:xfrm>
            <a:off x="990600" y="3429000"/>
            <a:ext cx="3429000" cy="2037560"/>
          </a:xfrm>
          <a:custGeom>
            <a:avLst/>
            <a:gdLst>
              <a:gd name="connsiteX0" fmla="*/ 0 w 3429000"/>
              <a:gd name="connsiteY0" fmla="*/ 814576 h 2037560"/>
              <a:gd name="connsiteX1" fmla="*/ 814576 w 3429000"/>
              <a:gd name="connsiteY1" fmla="*/ 0 h 2037560"/>
              <a:gd name="connsiteX2" fmla="*/ 1450522 w 3429000"/>
              <a:gd name="connsiteY2" fmla="*/ 0 h 2037560"/>
              <a:gd name="connsiteX3" fmla="*/ 2032473 w 3429000"/>
              <a:gd name="connsiteY3" fmla="*/ 0 h 2037560"/>
              <a:gd name="connsiteX4" fmla="*/ 2614424 w 3429000"/>
              <a:gd name="connsiteY4" fmla="*/ 0 h 2037560"/>
              <a:gd name="connsiteX5" fmla="*/ 3429000 w 3429000"/>
              <a:gd name="connsiteY5" fmla="*/ 814576 h 2037560"/>
              <a:gd name="connsiteX6" fmla="*/ 3429000 w 3429000"/>
              <a:gd name="connsiteY6" fmla="*/ 1222984 h 2037560"/>
              <a:gd name="connsiteX7" fmla="*/ 2614424 w 3429000"/>
              <a:gd name="connsiteY7" fmla="*/ 2037560 h 2037560"/>
              <a:gd name="connsiteX8" fmla="*/ 2050472 w 3429000"/>
              <a:gd name="connsiteY8" fmla="*/ 2037560 h 2037560"/>
              <a:gd name="connsiteX9" fmla="*/ 1450522 w 3429000"/>
              <a:gd name="connsiteY9" fmla="*/ 2037560 h 2037560"/>
              <a:gd name="connsiteX10" fmla="*/ 814576 w 3429000"/>
              <a:gd name="connsiteY10" fmla="*/ 2037560 h 2037560"/>
              <a:gd name="connsiteX11" fmla="*/ 0 w 3429000"/>
              <a:gd name="connsiteY11" fmla="*/ 1222984 h 2037560"/>
              <a:gd name="connsiteX12" fmla="*/ 0 w 3429000"/>
              <a:gd name="connsiteY12" fmla="*/ 814576 h 2037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2037560" extrusionOk="0">
                <a:moveTo>
                  <a:pt x="0" y="814576"/>
                </a:moveTo>
                <a:cubicBezTo>
                  <a:pt x="-19983" y="352372"/>
                  <a:pt x="317121" y="17856"/>
                  <a:pt x="814576" y="0"/>
                </a:cubicBezTo>
                <a:cubicBezTo>
                  <a:pt x="1123164" y="-11662"/>
                  <a:pt x="1163524" y="-18120"/>
                  <a:pt x="1450522" y="0"/>
                </a:cubicBezTo>
                <a:cubicBezTo>
                  <a:pt x="1737520" y="18120"/>
                  <a:pt x="1871315" y="-4455"/>
                  <a:pt x="2032473" y="0"/>
                </a:cubicBezTo>
                <a:cubicBezTo>
                  <a:pt x="2193631" y="4455"/>
                  <a:pt x="2363497" y="-10422"/>
                  <a:pt x="2614424" y="0"/>
                </a:cubicBezTo>
                <a:cubicBezTo>
                  <a:pt x="3047874" y="-52912"/>
                  <a:pt x="3447902" y="294750"/>
                  <a:pt x="3429000" y="814576"/>
                </a:cubicBezTo>
                <a:cubicBezTo>
                  <a:pt x="3445110" y="988536"/>
                  <a:pt x="3437601" y="1084440"/>
                  <a:pt x="3429000" y="1222984"/>
                </a:cubicBezTo>
                <a:cubicBezTo>
                  <a:pt x="3422927" y="1614945"/>
                  <a:pt x="3042604" y="2067714"/>
                  <a:pt x="2614424" y="2037560"/>
                </a:cubicBezTo>
                <a:cubicBezTo>
                  <a:pt x="2344167" y="2051307"/>
                  <a:pt x="2263356" y="2027692"/>
                  <a:pt x="2050472" y="2037560"/>
                </a:cubicBezTo>
                <a:cubicBezTo>
                  <a:pt x="1837588" y="2047428"/>
                  <a:pt x="1702140" y="2023110"/>
                  <a:pt x="1450522" y="2037560"/>
                </a:cubicBezTo>
                <a:cubicBezTo>
                  <a:pt x="1198904" y="2052011"/>
                  <a:pt x="1029894" y="2034780"/>
                  <a:pt x="814576" y="2037560"/>
                </a:cubicBezTo>
                <a:cubicBezTo>
                  <a:pt x="388060" y="2014474"/>
                  <a:pt x="59000" y="1634818"/>
                  <a:pt x="0" y="1222984"/>
                </a:cubicBezTo>
                <a:cubicBezTo>
                  <a:pt x="9468" y="1066228"/>
                  <a:pt x="-12296" y="990765"/>
                  <a:pt x="0" y="814576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997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Line Callout 2 19">
                <a:extLst>
                  <a:ext uri="{FF2B5EF4-FFF2-40B4-BE49-F238E27FC236}">
                    <a16:creationId xmlns:a16="http://schemas.microsoft.com/office/drawing/2014/main" id="{9CDAFFAF-4D06-E015-9A6F-36732F21AE2F}"/>
                  </a:ext>
                </a:extLst>
              </p:cNvPr>
              <p:cNvSpPr/>
              <p:nvPr/>
            </p:nvSpPr>
            <p:spPr>
              <a:xfrm>
                <a:off x="2895600" y="5530159"/>
                <a:ext cx="2743200" cy="450751"/>
              </a:xfrm>
              <a:prstGeom prst="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-8120"/>
                  <a:gd name="adj6" fmla="val -2517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Line Callout 2 19">
                <a:extLst>
                  <a:ext uri="{FF2B5EF4-FFF2-40B4-BE49-F238E27FC236}">
                    <a16:creationId xmlns:a16="http://schemas.microsoft.com/office/drawing/2014/main" id="{9CDAFFAF-4D06-E015-9A6F-36732F21AE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5530159"/>
                <a:ext cx="2743200" cy="450751"/>
              </a:xfrm>
              <a:prstGeom prst="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-8120"/>
                  <a:gd name="adj6" fmla="val -25174"/>
                </a:avLst>
              </a:prstGeom>
              <a:blipFill>
                <a:blip r:embed="rId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68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15" grpId="0" animBg="1"/>
      <p:bldP spid="16" grpId="0" animBg="1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Neural Networks for regression problems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Why non-linearity matters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37</a:t>
            </a:fld>
            <a:endParaRPr lang="en-AU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C8934C-42CB-CEEC-3114-58505D2B1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7761" y="2314945"/>
            <a:ext cx="5636938" cy="4127304"/>
          </a:xfrm>
        </p:spPr>
        <p:txBody>
          <a:bodyPr>
            <a:normAutofit fontScale="85000" lnSpcReduction="20000"/>
          </a:bodyPr>
          <a:lstStyle/>
          <a:p>
            <a:pPr marL="342900" indent="-342900"/>
            <a:r>
              <a:rPr lang="en-US" sz="2000" dirty="0"/>
              <a:t>A popular non-linear activation function is the logistic function</a:t>
            </a:r>
          </a:p>
          <a:p>
            <a:pPr marL="342900" indent="-342900"/>
            <a:r>
              <a:rPr lang="en-US" sz="2000" dirty="0"/>
              <a:t>Think of these functions as gates for the “linear regression”-like part of each neuron:</a:t>
            </a:r>
          </a:p>
          <a:p>
            <a:pPr marL="800100" lvl="1" indent="-342900"/>
            <a:r>
              <a:rPr lang="en-US" sz="2000" dirty="0"/>
              <a:t>If the ”predicted” value is within a certain range, it gets scaled</a:t>
            </a:r>
          </a:p>
          <a:p>
            <a:pPr marL="800100" lvl="1" indent="-342900"/>
            <a:r>
              <a:rPr lang="en-US" sz="2000" dirty="0"/>
              <a:t>If the ”predicted” value is below a certain threshold, it gets blocked (output 0)</a:t>
            </a:r>
          </a:p>
          <a:p>
            <a:pPr marL="800100" lvl="1" indent="-342900"/>
            <a:r>
              <a:rPr lang="en-US" sz="2000" dirty="0"/>
              <a:t>If it is above a certain threshold, it adds a constant value</a:t>
            </a:r>
          </a:p>
          <a:p>
            <a:pPr marL="342900" indent="-342900"/>
            <a:r>
              <a:rPr lang="en-US" sz="2000" dirty="0"/>
              <a:t>This gating mechanism shapes the “puzzle pieces”, that later layers in the network can “put together”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658C21A-23D1-7162-9696-65B3C9B8C3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042944" y="4419599"/>
            <a:ext cx="4013200" cy="196532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E4A8BA3-B6F8-FA88-2BD7-97877A3DFF32}"/>
                  </a:ext>
                </a:extLst>
              </p:cNvPr>
              <p:cNvSpPr/>
              <p:nvPr/>
            </p:nvSpPr>
            <p:spPr>
              <a:xfrm>
                <a:off x="8078392" y="1373586"/>
                <a:ext cx="1066800" cy="838200"/>
              </a:xfrm>
              <a:custGeom>
                <a:avLst/>
                <a:gdLst>
                  <a:gd name="connsiteX0" fmla="*/ 0 w 1066800"/>
                  <a:gd name="connsiteY0" fmla="*/ 0 h 838200"/>
                  <a:gd name="connsiteX1" fmla="*/ 522732 w 1066800"/>
                  <a:gd name="connsiteY1" fmla="*/ 0 h 838200"/>
                  <a:gd name="connsiteX2" fmla="*/ 1066800 w 1066800"/>
                  <a:gd name="connsiteY2" fmla="*/ 0 h 838200"/>
                  <a:gd name="connsiteX3" fmla="*/ 1066800 w 1066800"/>
                  <a:gd name="connsiteY3" fmla="*/ 435864 h 838200"/>
                  <a:gd name="connsiteX4" fmla="*/ 1066800 w 1066800"/>
                  <a:gd name="connsiteY4" fmla="*/ 838200 h 838200"/>
                  <a:gd name="connsiteX5" fmla="*/ 554736 w 1066800"/>
                  <a:gd name="connsiteY5" fmla="*/ 838200 h 838200"/>
                  <a:gd name="connsiteX6" fmla="*/ 0 w 1066800"/>
                  <a:gd name="connsiteY6" fmla="*/ 838200 h 838200"/>
                  <a:gd name="connsiteX7" fmla="*/ 0 w 1066800"/>
                  <a:gd name="connsiteY7" fmla="*/ 435864 h 838200"/>
                  <a:gd name="connsiteX8" fmla="*/ 0 w 1066800"/>
                  <a:gd name="connsiteY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6800" h="838200" extrusionOk="0">
                    <a:moveTo>
                      <a:pt x="0" y="0"/>
                    </a:moveTo>
                    <a:cubicBezTo>
                      <a:pt x="188498" y="-18051"/>
                      <a:pt x="375607" y="25526"/>
                      <a:pt x="522732" y="0"/>
                    </a:cubicBezTo>
                    <a:cubicBezTo>
                      <a:pt x="669857" y="-25526"/>
                      <a:pt x="886655" y="7437"/>
                      <a:pt x="1066800" y="0"/>
                    </a:cubicBezTo>
                    <a:cubicBezTo>
                      <a:pt x="1072868" y="123672"/>
                      <a:pt x="1054435" y="273572"/>
                      <a:pt x="1066800" y="435864"/>
                    </a:cubicBezTo>
                    <a:cubicBezTo>
                      <a:pt x="1079165" y="598156"/>
                      <a:pt x="1079566" y="690376"/>
                      <a:pt x="1066800" y="838200"/>
                    </a:cubicBezTo>
                    <a:cubicBezTo>
                      <a:pt x="884908" y="824714"/>
                      <a:pt x="795728" y="822324"/>
                      <a:pt x="554736" y="838200"/>
                    </a:cubicBezTo>
                    <a:cubicBezTo>
                      <a:pt x="313744" y="854076"/>
                      <a:pt x="171146" y="846037"/>
                      <a:pt x="0" y="838200"/>
                    </a:cubicBezTo>
                    <a:cubicBezTo>
                      <a:pt x="19141" y="655656"/>
                      <a:pt x="-2061" y="620405"/>
                      <a:pt x="0" y="435864"/>
                    </a:cubicBezTo>
                    <a:cubicBezTo>
                      <a:pt x="2061" y="251323"/>
                      <a:pt x="18710" y="91906"/>
                      <a:pt x="0" y="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E4A8BA3-B6F8-FA88-2BD7-97877A3DF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392" y="1373586"/>
                <a:ext cx="1066800" cy="838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66800"/>
                          <a:gd name="connsiteY0" fmla="*/ 0 h 838200"/>
                          <a:gd name="connsiteX1" fmla="*/ 554736 w 1066800"/>
                          <a:gd name="connsiteY1" fmla="*/ 0 h 838200"/>
                          <a:gd name="connsiteX2" fmla="*/ 1066800 w 1066800"/>
                          <a:gd name="connsiteY2" fmla="*/ 0 h 838200"/>
                          <a:gd name="connsiteX3" fmla="*/ 1066800 w 1066800"/>
                          <a:gd name="connsiteY3" fmla="*/ 393954 h 838200"/>
                          <a:gd name="connsiteX4" fmla="*/ 1066800 w 1066800"/>
                          <a:gd name="connsiteY4" fmla="*/ 838200 h 838200"/>
                          <a:gd name="connsiteX5" fmla="*/ 554736 w 1066800"/>
                          <a:gd name="connsiteY5" fmla="*/ 838200 h 838200"/>
                          <a:gd name="connsiteX6" fmla="*/ 0 w 1066800"/>
                          <a:gd name="connsiteY6" fmla="*/ 838200 h 838200"/>
                          <a:gd name="connsiteX7" fmla="*/ 0 w 1066800"/>
                          <a:gd name="connsiteY7" fmla="*/ 427482 h 838200"/>
                          <a:gd name="connsiteX8" fmla="*/ 0 w 1066800"/>
                          <a:gd name="connsiteY8" fmla="*/ 0 h 838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066800" h="838200" fill="none" extrusionOk="0">
                            <a:moveTo>
                              <a:pt x="0" y="0"/>
                            </a:moveTo>
                            <a:cubicBezTo>
                              <a:pt x="257533" y="-14257"/>
                              <a:pt x="415602" y="-21283"/>
                              <a:pt x="554736" y="0"/>
                            </a:cubicBezTo>
                            <a:cubicBezTo>
                              <a:pt x="693870" y="21283"/>
                              <a:pt x="843316" y="15004"/>
                              <a:pt x="1066800" y="0"/>
                            </a:cubicBezTo>
                            <a:cubicBezTo>
                              <a:pt x="1059337" y="138169"/>
                              <a:pt x="1059665" y="228351"/>
                              <a:pt x="1066800" y="393954"/>
                            </a:cubicBezTo>
                            <a:cubicBezTo>
                              <a:pt x="1073935" y="559557"/>
                              <a:pt x="1045921" y="628816"/>
                              <a:pt x="1066800" y="838200"/>
                            </a:cubicBezTo>
                            <a:cubicBezTo>
                              <a:pt x="937229" y="859803"/>
                              <a:pt x="785732" y="851509"/>
                              <a:pt x="554736" y="838200"/>
                            </a:cubicBezTo>
                            <a:cubicBezTo>
                              <a:pt x="323740" y="824891"/>
                              <a:pt x="159499" y="858958"/>
                              <a:pt x="0" y="838200"/>
                            </a:cubicBezTo>
                            <a:cubicBezTo>
                              <a:pt x="19603" y="664718"/>
                              <a:pt x="11129" y="614575"/>
                              <a:pt x="0" y="427482"/>
                            </a:cubicBezTo>
                            <a:cubicBezTo>
                              <a:pt x="-11129" y="240389"/>
                              <a:pt x="12482" y="187604"/>
                              <a:pt x="0" y="0"/>
                            </a:cubicBezTo>
                            <a:close/>
                          </a:path>
                          <a:path w="1066800" h="838200" stroke="0" extrusionOk="0">
                            <a:moveTo>
                              <a:pt x="0" y="0"/>
                            </a:moveTo>
                            <a:cubicBezTo>
                              <a:pt x="188498" y="-18051"/>
                              <a:pt x="375607" y="25526"/>
                              <a:pt x="522732" y="0"/>
                            </a:cubicBezTo>
                            <a:cubicBezTo>
                              <a:pt x="669857" y="-25526"/>
                              <a:pt x="886655" y="7437"/>
                              <a:pt x="1066800" y="0"/>
                            </a:cubicBezTo>
                            <a:cubicBezTo>
                              <a:pt x="1072868" y="123672"/>
                              <a:pt x="1054435" y="273572"/>
                              <a:pt x="1066800" y="435864"/>
                            </a:cubicBezTo>
                            <a:cubicBezTo>
                              <a:pt x="1079165" y="598156"/>
                              <a:pt x="1079566" y="690376"/>
                              <a:pt x="1066800" y="838200"/>
                            </a:cubicBezTo>
                            <a:cubicBezTo>
                              <a:pt x="884908" y="824714"/>
                              <a:pt x="795728" y="822324"/>
                              <a:pt x="554736" y="838200"/>
                            </a:cubicBezTo>
                            <a:cubicBezTo>
                              <a:pt x="313744" y="854076"/>
                              <a:pt x="171146" y="846037"/>
                              <a:pt x="0" y="838200"/>
                            </a:cubicBezTo>
                            <a:cubicBezTo>
                              <a:pt x="19141" y="655656"/>
                              <a:pt x="-2061" y="620405"/>
                              <a:pt x="0" y="435864"/>
                            </a:cubicBezTo>
                            <a:cubicBezTo>
                              <a:pt x="2061" y="251323"/>
                              <a:pt x="18710" y="9190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E82E54-C10A-D2AA-FE39-E80761770169}"/>
                  </a:ext>
                </a:extLst>
              </p:cNvPr>
              <p:cNvSpPr/>
              <p:nvPr/>
            </p:nvSpPr>
            <p:spPr>
              <a:xfrm>
                <a:off x="8078392" y="2382446"/>
                <a:ext cx="1066800" cy="838200"/>
              </a:xfrm>
              <a:custGeom>
                <a:avLst/>
                <a:gdLst>
                  <a:gd name="connsiteX0" fmla="*/ 0 w 1066800"/>
                  <a:gd name="connsiteY0" fmla="*/ 0 h 838200"/>
                  <a:gd name="connsiteX1" fmla="*/ 522732 w 1066800"/>
                  <a:gd name="connsiteY1" fmla="*/ 0 h 838200"/>
                  <a:gd name="connsiteX2" fmla="*/ 1066800 w 1066800"/>
                  <a:gd name="connsiteY2" fmla="*/ 0 h 838200"/>
                  <a:gd name="connsiteX3" fmla="*/ 1066800 w 1066800"/>
                  <a:gd name="connsiteY3" fmla="*/ 435864 h 838200"/>
                  <a:gd name="connsiteX4" fmla="*/ 1066800 w 1066800"/>
                  <a:gd name="connsiteY4" fmla="*/ 838200 h 838200"/>
                  <a:gd name="connsiteX5" fmla="*/ 554736 w 1066800"/>
                  <a:gd name="connsiteY5" fmla="*/ 838200 h 838200"/>
                  <a:gd name="connsiteX6" fmla="*/ 0 w 1066800"/>
                  <a:gd name="connsiteY6" fmla="*/ 838200 h 838200"/>
                  <a:gd name="connsiteX7" fmla="*/ 0 w 1066800"/>
                  <a:gd name="connsiteY7" fmla="*/ 435864 h 838200"/>
                  <a:gd name="connsiteX8" fmla="*/ 0 w 1066800"/>
                  <a:gd name="connsiteY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6800" h="838200" extrusionOk="0">
                    <a:moveTo>
                      <a:pt x="0" y="0"/>
                    </a:moveTo>
                    <a:cubicBezTo>
                      <a:pt x="188498" y="-18051"/>
                      <a:pt x="375607" y="25526"/>
                      <a:pt x="522732" y="0"/>
                    </a:cubicBezTo>
                    <a:cubicBezTo>
                      <a:pt x="669857" y="-25526"/>
                      <a:pt x="886655" y="7437"/>
                      <a:pt x="1066800" y="0"/>
                    </a:cubicBezTo>
                    <a:cubicBezTo>
                      <a:pt x="1072868" y="123672"/>
                      <a:pt x="1054435" y="273572"/>
                      <a:pt x="1066800" y="435864"/>
                    </a:cubicBezTo>
                    <a:cubicBezTo>
                      <a:pt x="1079165" y="598156"/>
                      <a:pt x="1079566" y="690376"/>
                      <a:pt x="1066800" y="838200"/>
                    </a:cubicBezTo>
                    <a:cubicBezTo>
                      <a:pt x="884908" y="824714"/>
                      <a:pt x="795728" y="822324"/>
                      <a:pt x="554736" y="838200"/>
                    </a:cubicBezTo>
                    <a:cubicBezTo>
                      <a:pt x="313744" y="854076"/>
                      <a:pt x="171146" y="846037"/>
                      <a:pt x="0" y="838200"/>
                    </a:cubicBezTo>
                    <a:cubicBezTo>
                      <a:pt x="19141" y="655656"/>
                      <a:pt x="-2061" y="620405"/>
                      <a:pt x="0" y="435864"/>
                    </a:cubicBezTo>
                    <a:cubicBezTo>
                      <a:pt x="2061" y="251323"/>
                      <a:pt x="18710" y="91906"/>
                      <a:pt x="0" y="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E82E54-C10A-D2AA-FE39-E807617701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392" y="2382446"/>
                <a:ext cx="1066800" cy="838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66800"/>
                          <a:gd name="connsiteY0" fmla="*/ 0 h 838200"/>
                          <a:gd name="connsiteX1" fmla="*/ 554736 w 1066800"/>
                          <a:gd name="connsiteY1" fmla="*/ 0 h 838200"/>
                          <a:gd name="connsiteX2" fmla="*/ 1066800 w 1066800"/>
                          <a:gd name="connsiteY2" fmla="*/ 0 h 838200"/>
                          <a:gd name="connsiteX3" fmla="*/ 1066800 w 1066800"/>
                          <a:gd name="connsiteY3" fmla="*/ 393954 h 838200"/>
                          <a:gd name="connsiteX4" fmla="*/ 1066800 w 1066800"/>
                          <a:gd name="connsiteY4" fmla="*/ 838200 h 838200"/>
                          <a:gd name="connsiteX5" fmla="*/ 554736 w 1066800"/>
                          <a:gd name="connsiteY5" fmla="*/ 838200 h 838200"/>
                          <a:gd name="connsiteX6" fmla="*/ 0 w 1066800"/>
                          <a:gd name="connsiteY6" fmla="*/ 838200 h 838200"/>
                          <a:gd name="connsiteX7" fmla="*/ 0 w 1066800"/>
                          <a:gd name="connsiteY7" fmla="*/ 427482 h 838200"/>
                          <a:gd name="connsiteX8" fmla="*/ 0 w 1066800"/>
                          <a:gd name="connsiteY8" fmla="*/ 0 h 838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066800" h="838200" fill="none" extrusionOk="0">
                            <a:moveTo>
                              <a:pt x="0" y="0"/>
                            </a:moveTo>
                            <a:cubicBezTo>
                              <a:pt x="257533" y="-14257"/>
                              <a:pt x="415602" y="-21283"/>
                              <a:pt x="554736" y="0"/>
                            </a:cubicBezTo>
                            <a:cubicBezTo>
                              <a:pt x="693870" y="21283"/>
                              <a:pt x="843316" y="15004"/>
                              <a:pt x="1066800" y="0"/>
                            </a:cubicBezTo>
                            <a:cubicBezTo>
                              <a:pt x="1059337" y="138169"/>
                              <a:pt x="1059665" y="228351"/>
                              <a:pt x="1066800" y="393954"/>
                            </a:cubicBezTo>
                            <a:cubicBezTo>
                              <a:pt x="1073935" y="559557"/>
                              <a:pt x="1045921" y="628816"/>
                              <a:pt x="1066800" y="838200"/>
                            </a:cubicBezTo>
                            <a:cubicBezTo>
                              <a:pt x="937229" y="859803"/>
                              <a:pt x="785732" y="851509"/>
                              <a:pt x="554736" y="838200"/>
                            </a:cubicBezTo>
                            <a:cubicBezTo>
                              <a:pt x="323740" y="824891"/>
                              <a:pt x="159499" y="858958"/>
                              <a:pt x="0" y="838200"/>
                            </a:cubicBezTo>
                            <a:cubicBezTo>
                              <a:pt x="19603" y="664718"/>
                              <a:pt x="11129" y="614575"/>
                              <a:pt x="0" y="427482"/>
                            </a:cubicBezTo>
                            <a:cubicBezTo>
                              <a:pt x="-11129" y="240389"/>
                              <a:pt x="12482" y="187604"/>
                              <a:pt x="0" y="0"/>
                            </a:cubicBezTo>
                            <a:close/>
                          </a:path>
                          <a:path w="1066800" h="838200" stroke="0" extrusionOk="0">
                            <a:moveTo>
                              <a:pt x="0" y="0"/>
                            </a:moveTo>
                            <a:cubicBezTo>
                              <a:pt x="188498" y="-18051"/>
                              <a:pt x="375607" y="25526"/>
                              <a:pt x="522732" y="0"/>
                            </a:cubicBezTo>
                            <a:cubicBezTo>
                              <a:pt x="669857" y="-25526"/>
                              <a:pt x="886655" y="7437"/>
                              <a:pt x="1066800" y="0"/>
                            </a:cubicBezTo>
                            <a:cubicBezTo>
                              <a:pt x="1072868" y="123672"/>
                              <a:pt x="1054435" y="273572"/>
                              <a:pt x="1066800" y="435864"/>
                            </a:cubicBezTo>
                            <a:cubicBezTo>
                              <a:pt x="1079165" y="598156"/>
                              <a:pt x="1079566" y="690376"/>
                              <a:pt x="1066800" y="838200"/>
                            </a:cubicBezTo>
                            <a:cubicBezTo>
                              <a:pt x="884908" y="824714"/>
                              <a:pt x="795728" y="822324"/>
                              <a:pt x="554736" y="838200"/>
                            </a:cubicBezTo>
                            <a:cubicBezTo>
                              <a:pt x="313744" y="854076"/>
                              <a:pt x="171146" y="846037"/>
                              <a:pt x="0" y="838200"/>
                            </a:cubicBezTo>
                            <a:cubicBezTo>
                              <a:pt x="19141" y="655656"/>
                              <a:pt x="-2061" y="620405"/>
                              <a:pt x="0" y="435864"/>
                            </a:cubicBezTo>
                            <a:cubicBezTo>
                              <a:pt x="2061" y="251323"/>
                              <a:pt x="18710" y="9190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54B33D1-94BB-30DF-1FD3-8F48CC81D13C}"/>
                  </a:ext>
                </a:extLst>
              </p:cNvPr>
              <p:cNvSpPr/>
              <p:nvPr/>
            </p:nvSpPr>
            <p:spPr>
              <a:xfrm>
                <a:off x="8088689" y="3437238"/>
                <a:ext cx="1066800" cy="838200"/>
              </a:xfrm>
              <a:custGeom>
                <a:avLst/>
                <a:gdLst>
                  <a:gd name="connsiteX0" fmla="*/ 0 w 1066800"/>
                  <a:gd name="connsiteY0" fmla="*/ 0 h 838200"/>
                  <a:gd name="connsiteX1" fmla="*/ 522732 w 1066800"/>
                  <a:gd name="connsiteY1" fmla="*/ 0 h 838200"/>
                  <a:gd name="connsiteX2" fmla="*/ 1066800 w 1066800"/>
                  <a:gd name="connsiteY2" fmla="*/ 0 h 838200"/>
                  <a:gd name="connsiteX3" fmla="*/ 1066800 w 1066800"/>
                  <a:gd name="connsiteY3" fmla="*/ 435864 h 838200"/>
                  <a:gd name="connsiteX4" fmla="*/ 1066800 w 1066800"/>
                  <a:gd name="connsiteY4" fmla="*/ 838200 h 838200"/>
                  <a:gd name="connsiteX5" fmla="*/ 554736 w 1066800"/>
                  <a:gd name="connsiteY5" fmla="*/ 838200 h 838200"/>
                  <a:gd name="connsiteX6" fmla="*/ 0 w 1066800"/>
                  <a:gd name="connsiteY6" fmla="*/ 838200 h 838200"/>
                  <a:gd name="connsiteX7" fmla="*/ 0 w 1066800"/>
                  <a:gd name="connsiteY7" fmla="*/ 435864 h 838200"/>
                  <a:gd name="connsiteX8" fmla="*/ 0 w 1066800"/>
                  <a:gd name="connsiteY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6800" h="838200" extrusionOk="0">
                    <a:moveTo>
                      <a:pt x="0" y="0"/>
                    </a:moveTo>
                    <a:cubicBezTo>
                      <a:pt x="188498" y="-18051"/>
                      <a:pt x="375607" y="25526"/>
                      <a:pt x="522732" y="0"/>
                    </a:cubicBezTo>
                    <a:cubicBezTo>
                      <a:pt x="669857" y="-25526"/>
                      <a:pt x="886655" y="7437"/>
                      <a:pt x="1066800" y="0"/>
                    </a:cubicBezTo>
                    <a:cubicBezTo>
                      <a:pt x="1072868" y="123672"/>
                      <a:pt x="1054435" y="273572"/>
                      <a:pt x="1066800" y="435864"/>
                    </a:cubicBezTo>
                    <a:cubicBezTo>
                      <a:pt x="1079165" y="598156"/>
                      <a:pt x="1079566" y="690376"/>
                      <a:pt x="1066800" y="838200"/>
                    </a:cubicBezTo>
                    <a:cubicBezTo>
                      <a:pt x="884908" y="824714"/>
                      <a:pt x="795728" y="822324"/>
                      <a:pt x="554736" y="838200"/>
                    </a:cubicBezTo>
                    <a:cubicBezTo>
                      <a:pt x="313744" y="854076"/>
                      <a:pt x="171146" y="846037"/>
                      <a:pt x="0" y="838200"/>
                    </a:cubicBezTo>
                    <a:cubicBezTo>
                      <a:pt x="19141" y="655656"/>
                      <a:pt x="-2061" y="620405"/>
                      <a:pt x="0" y="435864"/>
                    </a:cubicBezTo>
                    <a:cubicBezTo>
                      <a:pt x="2061" y="251323"/>
                      <a:pt x="18710" y="91906"/>
                      <a:pt x="0" y="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54B33D1-94BB-30DF-1FD3-8F48CC81D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689" y="3437238"/>
                <a:ext cx="1066800" cy="838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66800"/>
                          <a:gd name="connsiteY0" fmla="*/ 0 h 838200"/>
                          <a:gd name="connsiteX1" fmla="*/ 554736 w 1066800"/>
                          <a:gd name="connsiteY1" fmla="*/ 0 h 838200"/>
                          <a:gd name="connsiteX2" fmla="*/ 1066800 w 1066800"/>
                          <a:gd name="connsiteY2" fmla="*/ 0 h 838200"/>
                          <a:gd name="connsiteX3" fmla="*/ 1066800 w 1066800"/>
                          <a:gd name="connsiteY3" fmla="*/ 393954 h 838200"/>
                          <a:gd name="connsiteX4" fmla="*/ 1066800 w 1066800"/>
                          <a:gd name="connsiteY4" fmla="*/ 838200 h 838200"/>
                          <a:gd name="connsiteX5" fmla="*/ 554736 w 1066800"/>
                          <a:gd name="connsiteY5" fmla="*/ 838200 h 838200"/>
                          <a:gd name="connsiteX6" fmla="*/ 0 w 1066800"/>
                          <a:gd name="connsiteY6" fmla="*/ 838200 h 838200"/>
                          <a:gd name="connsiteX7" fmla="*/ 0 w 1066800"/>
                          <a:gd name="connsiteY7" fmla="*/ 427482 h 838200"/>
                          <a:gd name="connsiteX8" fmla="*/ 0 w 1066800"/>
                          <a:gd name="connsiteY8" fmla="*/ 0 h 838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066800" h="838200" fill="none" extrusionOk="0">
                            <a:moveTo>
                              <a:pt x="0" y="0"/>
                            </a:moveTo>
                            <a:cubicBezTo>
                              <a:pt x="257533" y="-14257"/>
                              <a:pt x="415602" y="-21283"/>
                              <a:pt x="554736" y="0"/>
                            </a:cubicBezTo>
                            <a:cubicBezTo>
                              <a:pt x="693870" y="21283"/>
                              <a:pt x="843316" y="15004"/>
                              <a:pt x="1066800" y="0"/>
                            </a:cubicBezTo>
                            <a:cubicBezTo>
                              <a:pt x="1059337" y="138169"/>
                              <a:pt x="1059665" y="228351"/>
                              <a:pt x="1066800" y="393954"/>
                            </a:cubicBezTo>
                            <a:cubicBezTo>
                              <a:pt x="1073935" y="559557"/>
                              <a:pt x="1045921" y="628816"/>
                              <a:pt x="1066800" y="838200"/>
                            </a:cubicBezTo>
                            <a:cubicBezTo>
                              <a:pt x="937229" y="859803"/>
                              <a:pt x="785732" y="851509"/>
                              <a:pt x="554736" y="838200"/>
                            </a:cubicBezTo>
                            <a:cubicBezTo>
                              <a:pt x="323740" y="824891"/>
                              <a:pt x="159499" y="858958"/>
                              <a:pt x="0" y="838200"/>
                            </a:cubicBezTo>
                            <a:cubicBezTo>
                              <a:pt x="19603" y="664718"/>
                              <a:pt x="11129" y="614575"/>
                              <a:pt x="0" y="427482"/>
                            </a:cubicBezTo>
                            <a:cubicBezTo>
                              <a:pt x="-11129" y="240389"/>
                              <a:pt x="12482" y="187604"/>
                              <a:pt x="0" y="0"/>
                            </a:cubicBezTo>
                            <a:close/>
                          </a:path>
                          <a:path w="1066800" h="838200" stroke="0" extrusionOk="0">
                            <a:moveTo>
                              <a:pt x="0" y="0"/>
                            </a:moveTo>
                            <a:cubicBezTo>
                              <a:pt x="188498" y="-18051"/>
                              <a:pt x="375607" y="25526"/>
                              <a:pt x="522732" y="0"/>
                            </a:cubicBezTo>
                            <a:cubicBezTo>
                              <a:pt x="669857" y="-25526"/>
                              <a:pt x="886655" y="7437"/>
                              <a:pt x="1066800" y="0"/>
                            </a:cubicBezTo>
                            <a:cubicBezTo>
                              <a:pt x="1072868" y="123672"/>
                              <a:pt x="1054435" y="273572"/>
                              <a:pt x="1066800" y="435864"/>
                            </a:cubicBezTo>
                            <a:cubicBezTo>
                              <a:pt x="1079165" y="598156"/>
                              <a:pt x="1079566" y="690376"/>
                              <a:pt x="1066800" y="838200"/>
                            </a:cubicBezTo>
                            <a:cubicBezTo>
                              <a:pt x="884908" y="824714"/>
                              <a:pt x="795728" y="822324"/>
                              <a:pt x="554736" y="838200"/>
                            </a:cubicBezTo>
                            <a:cubicBezTo>
                              <a:pt x="313744" y="854076"/>
                              <a:pt x="171146" y="846037"/>
                              <a:pt x="0" y="838200"/>
                            </a:cubicBezTo>
                            <a:cubicBezTo>
                              <a:pt x="19141" y="655656"/>
                              <a:pt x="-2061" y="620405"/>
                              <a:pt x="0" y="435864"/>
                            </a:cubicBezTo>
                            <a:cubicBezTo>
                              <a:pt x="2061" y="251323"/>
                              <a:pt x="18710" y="9190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A1DE01-E119-2BAB-D20A-A18333B83263}"/>
                  </a:ext>
                </a:extLst>
              </p:cNvPr>
              <p:cNvSpPr/>
              <p:nvPr/>
            </p:nvSpPr>
            <p:spPr>
              <a:xfrm>
                <a:off x="9602392" y="2390935"/>
                <a:ext cx="1066800" cy="838200"/>
              </a:xfrm>
              <a:custGeom>
                <a:avLst/>
                <a:gdLst>
                  <a:gd name="connsiteX0" fmla="*/ 0 w 1066800"/>
                  <a:gd name="connsiteY0" fmla="*/ 0 h 838200"/>
                  <a:gd name="connsiteX1" fmla="*/ 522732 w 1066800"/>
                  <a:gd name="connsiteY1" fmla="*/ 0 h 838200"/>
                  <a:gd name="connsiteX2" fmla="*/ 1066800 w 1066800"/>
                  <a:gd name="connsiteY2" fmla="*/ 0 h 838200"/>
                  <a:gd name="connsiteX3" fmla="*/ 1066800 w 1066800"/>
                  <a:gd name="connsiteY3" fmla="*/ 435864 h 838200"/>
                  <a:gd name="connsiteX4" fmla="*/ 1066800 w 1066800"/>
                  <a:gd name="connsiteY4" fmla="*/ 838200 h 838200"/>
                  <a:gd name="connsiteX5" fmla="*/ 554736 w 1066800"/>
                  <a:gd name="connsiteY5" fmla="*/ 838200 h 838200"/>
                  <a:gd name="connsiteX6" fmla="*/ 0 w 1066800"/>
                  <a:gd name="connsiteY6" fmla="*/ 838200 h 838200"/>
                  <a:gd name="connsiteX7" fmla="*/ 0 w 1066800"/>
                  <a:gd name="connsiteY7" fmla="*/ 435864 h 838200"/>
                  <a:gd name="connsiteX8" fmla="*/ 0 w 1066800"/>
                  <a:gd name="connsiteY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6800" h="838200" extrusionOk="0">
                    <a:moveTo>
                      <a:pt x="0" y="0"/>
                    </a:moveTo>
                    <a:cubicBezTo>
                      <a:pt x="188498" y="-18051"/>
                      <a:pt x="375607" y="25526"/>
                      <a:pt x="522732" y="0"/>
                    </a:cubicBezTo>
                    <a:cubicBezTo>
                      <a:pt x="669857" y="-25526"/>
                      <a:pt x="886655" y="7437"/>
                      <a:pt x="1066800" y="0"/>
                    </a:cubicBezTo>
                    <a:cubicBezTo>
                      <a:pt x="1072868" y="123672"/>
                      <a:pt x="1054435" y="273572"/>
                      <a:pt x="1066800" y="435864"/>
                    </a:cubicBezTo>
                    <a:cubicBezTo>
                      <a:pt x="1079165" y="598156"/>
                      <a:pt x="1079566" y="690376"/>
                      <a:pt x="1066800" y="838200"/>
                    </a:cubicBezTo>
                    <a:cubicBezTo>
                      <a:pt x="884908" y="824714"/>
                      <a:pt x="795728" y="822324"/>
                      <a:pt x="554736" y="838200"/>
                    </a:cubicBezTo>
                    <a:cubicBezTo>
                      <a:pt x="313744" y="854076"/>
                      <a:pt x="171146" y="846037"/>
                      <a:pt x="0" y="838200"/>
                    </a:cubicBezTo>
                    <a:cubicBezTo>
                      <a:pt x="19141" y="655656"/>
                      <a:pt x="-2061" y="620405"/>
                      <a:pt x="0" y="435864"/>
                    </a:cubicBezTo>
                    <a:cubicBezTo>
                      <a:pt x="2061" y="251323"/>
                      <a:pt x="18710" y="91906"/>
                      <a:pt x="0" y="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A1DE01-E119-2BAB-D20A-A18333B832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392" y="2390935"/>
                <a:ext cx="1066800" cy="838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66800"/>
                          <a:gd name="connsiteY0" fmla="*/ 0 h 838200"/>
                          <a:gd name="connsiteX1" fmla="*/ 554736 w 1066800"/>
                          <a:gd name="connsiteY1" fmla="*/ 0 h 838200"/>
                          <a:gd name="connsiteX2" fmla="*/ 1066800 w 1066800"/>
                          <a:gd name="connsiteY2" fmla="*/ 0 h 838200"/>
                          <a:gd name="connsiteX3" fmla="*/ 1066800 w 1066800"/>
                          <a:gd name="connsiteY3" fmla="*/ 393954 h 838200"/>
                          <a:gd name="connsiteX4" fmla="*/ 1066800 w 1066800"/>
                          <a:gd name="connsiteY4" fmla="*/ 838200 h 838200"/>
                          <a:gd name="connsiteX5" fmla="*/ 554736 w 1066800"/>
                          <a:gd name="connsiteY5" fmla="*/ 838200 h 838200"/>
                          <a:gd name="connsiteX6" fmla="*/ 0 w 1066800"/>
                          <a:gd name="connsiteY6" fmla="*/ 838200 h 838200"/>
                          <a:gd name="connsiteX7" fmla="*/ 0 w 1066800"/>
                          <a:gd name="connsiteY7" fmla="*/ 427482 h 838200"/>
                          <a:gd name="connsiteX8" fmla="*/ 0 w 1066800"/>
                          <a:gd name="connsiteY8" fmla="*/ 0 h 838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066800" h="838200" fill="none" extrusionOk="0">
                            <a:moveTo>
                              <a:pt x="0" y="0"/>
                            </a:moveTo>
                            <a:cubicBezTo>
                              <a:pt x="257533" y="-14257"/>
                              <a:pt x="415602" y="-21283"/>
                              <a:pt x="554736" y="0"/>
                            </a:cubicBezTo>
                            <a:cubicBezTo>
                              <a:pt x="693870" y="21283"/>
                              <a:pt x="843316" y="15004"/>
                              <a:pt x="1066800" y="0"/>
                            </a:cubicBezTo>
                            <a:cubicBezTo>
                              <a:pt x="1059337" y="138169"/>
                              <a:pt x="1059665" y="228351"/>
                              <a:pt x="1066800" y="393954"/>
                            </a:cubicBezTo>
                            <a:cubicBezTo>
                              <a:pt x="1073935" y="559557"/>
                              <a:pt x="1045921" y="628816"/>
                              <a:pt x="1066800" y="838200"/>
                            </a:cubicBezTo>
                            <a:cubicBezTo>
                              <a:pt x="937229" y="859803"/>
                              <a:pt x="785732" y="851509"/>
                              <a:pt x="554736" y="838200"/>
                            </a:cubicBezTo>
                            <a:cubicBezTo>
                              <a:pt x="323740" y="824891"/>
                              <a:pt x="159499" y="858958"/>
                              <a:pt x="0" y="838200"/>
                            </a:cubicBezTo>
                            <a:cubicBezTo>
                              <a:pt x="19603" y="664718"/>
                              <a:pt x="11129" y="614575"/>
                              <a:pt x="0" y="427482"/>
                            </a:cubicBezTo>
                            <a:cubicBezTo>
                              <a:pt x="-11129" y="240389"/>
                              <a:pt x="12482" y="187604"/>
                              <a:pt x="0" y="0"/>
                            </a:cubicBezTo>
                            <a:close/>
                          </a:path>
                          <a:path w="1066800" h="838200" stroke="0" extrusionOk="0">
                            <a:moveTo>
                              <a:pt x="0" y="0"/>
                            </a:moveTo>
                            <a:cubicBezTo>
                              <a:pt x="188498" y="-18051"/>
                              <a:pt x="375607" y="25526"/>
                              <a:pt x="522732" y="0"/>
                            </a:cubicBezTo>
                            <a:cubicBezTo>
                              <a:pt x="669857" y="-25526"/>
                              <a:pt x="886655" y="7437"/>
                              <a:pt x="1066800" y="0"/>
                            </a:cubicBezTo>
                            <a:cubicBezTo>
                              <a:pt x="1072868" y="123672"/>
                              <a:pt x="1054435" y="273572"/>
                              <a:pt x="1066800" y="435864"/>
                            </a:cubicBezTo>
                            <a:cubicBezTo>
                              <a:pt x="1079165" y="598156"/>
                              <a:pt x="1079566" y="690376"/>
                              <a:pt x="1066800" y="838200"/>
                            </a:cubicBezTo>
                            <a:cubicBezTo>
                              <a:pt x="884908" y="824714"/>
                              <a:pt x="795728" y="822324"/>
                              <a:pt x="554736" y="838200"/>
                            </a:cubicBezTo>
                            <a:cubicBezTo>
                              <a:pt x="313744" y="854076"/>
                              <a:pt x="171146" y="846037"/>
                              <a:pt x="0" y="838200"/>
                            </a:cubicBezTo>
                            <a:cubicBezTo>
                              <a:pt x="19141" y="655656"/>
                              <a:pt x="-2061" y="620405"/>
                              <a:pt x="0" y="435864"/>
                            </a:cubicBezTo>
                            <a:cubicBezTo>
                              <a:pt x="2061" y="251323"/>
                              <a:pt x="18710" y="9190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51A01E7-B361-D5C3-0DD8-99FACBE5F9A7}"/>
                  </a:ext>
                </a:extLst>
              </p:cNvPr>
              <p:cNvSpPr/>
              <p:nvPr/>
            </p:nvSpPr>
            <p:spPr>
              <a:xfrm>
                <a:off x="6592492" y="2379442"/>
                <a:ext cx="838200" cy="838200"/>
              </a:xfrm>
              <a:custGeom>
                <a:avLst/>
                <a:gdLst>
                  <a:gd name="connsiteX0" fmla="*/ 0 w 838200"/>
                  <a:gd name="connsiteY0" fmla="*/ 419100 h 838200"/>
                  <a:gd name="connsiteX1" fmla="*/ 419100 w 838200"/>
                  <a:gd name="connsiteY1" fmla="*/ 0 h 838200"/>
                  <a:gd name="connsiteX2" fmla="*/ 838200 w 838200"/>
                  <a:gd name="connsiteY2" fmla="*/ 419100 h 838200"/>
                  <a:gd name="connsiteX3" fmla="*/ 419100 w 838200"/>
                  <a:gd name="connsiteY3" fmla="*/ 838200 h 838200"/>
                  <a:gd name="connsiteX4" fmla="*/ 0 w 838200"/>
                  <a:gd name="connsiteY4" fmla="*/ 41910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200" h="838200" extrusionOk="0">
                    <a:moveTo>
                      <a:pt x="0" y="419100"/>
                    </a:moveTo>
                    <a:cubicBezTo>
                      <a:pt x="-49703" y="156979"/>
                      <a:pt x="175936" y="4391"/>
                      <a:pt x="419100" y="0"/>
                    </a:cubicBezTo>
                    <a:cubicBezTo>
                      <a:pt x="669708" y="4031"/>
                      <a:pt x="833237" y="187795"/>
                      <a:pt x="838200" y="419100"/>
                    </a:cubicBezTo>
                    <a:cubicBezTo>
                      <a:pt x="797149" y="690651"/>
                      <a:pt x="643152" y="879162"/>
                      <a:pt x="419100" y="838200"/>
                    </a:cubicBezTo>
                    <a:cubicBezTo>
                      <a:pt x="161552" y="823928"/>
                      <a:pt x="34834" y="667207"/>
                      <a:pt x="0" y="41910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51A01E7-B361-D5C3-0DD8-99FACBE5F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492" y="2379442"/>
                <a:ext cx="838200" cy="8382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838200"/>
                          <a:gd name="connsiteY0" fmla="*/ 419100 h 838200"/>
                          <a:gd name="connsiteX1" fmla="*/ 419100 w 838200"/>
                          <a:gd name="connsiteY1" fmla="*/ 0 h 838200"/>
                          <a:gd name="connsiteX2" fmla="*/ 838200 w 838200"/>
                          <a:gd name="connsiteY2" fmla="*/ 419100 h 838200"/>
                          <a:gd name="connsiteX3" fmla="*/ 419100 w 838200"/>
                          <a:gd name="connsiteY3" fmla="*/ 838200 h 838200"/>
                          <a:gd name="connsiteX4" fmla="*/ 0 w 838200"/>
                          <a:gd name="connsiteY4" fmla="*/ 419100 h 838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38200" h="838200" fill="none" extrusionOk="0">
                            <a:moveTo>
                              <a:pt x="0" y="419100"/>
                            </a:moveTo>
                            <a:cubicBezTo>
                              <a:pt x="24290" y="190519"/>
                              <a:pt x="217299" y="-61045"/>
                              <a:pt x="419100" y="0"/>
                            </a:cubicBezTo>
                            <a:cubicBezTo>
                              <a:pt x="630956" y="-3003"/>
                              <a:pt x="805352" y="218563"/>
                              <a:pt x="838200" y="419100"/>
                            </a:cubicBezTo>
                            <a:cubicBezTo>
                              <a:pt x="831108" y="582931"/>
                              <a:pt x="613789" y="889305"/>
                              <a:pt x="419100" y="838200"/>
                            </a:cubicBezTo>
                            <a:cubicBezTo>
                              <a:pt x="247510" y="871720"/>
                              <a:pt x="34149" y="658774"/>
                              <a:pt x="0" y="419100"/>
                            </a:cubicBezTo>
                            <a:close/>
                          </a:path>
                          <a:path w="838200" h="838200" stroke="0" extrusionOk="0">
                            <a:moveTo>
                              <a:pt x="0" y="419100"/>
                            </a:moveTo>
                            <a:cubicBezTo>
                              <a:pt x="-49703" y="156979"/>
                              <a:pt x="175936" y="4391"/>
                              <a:pt x="419100" y="0"/>
                            </a:cubicBezTo>
                            <a:cubicBezTo>
                              <a:pt x="669708" y="4031"/>
                              <a:pt x="833237" y="187795"/>
                              <a:pt x="838200" y="419100"/>
                            </a:cubicBezTo>
                            <a:cubicBezTo>
                              <a:pt x="797149" y="690651"/>
                              <a:pt x="643152" y="879162"/>
                              <a:pt x="419100" y="838200"/>
                            </a:cubicBezTo>
                            <a:cubicBezTo>
                              <a:pt x="161552" y="823928"/>
                              <a:pt x="34834" y="667207"/>
                              <a:pt x="0" y="41910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A03777-F7D5-8DD7-161F-84B96231A531}"/>
              </a:ext>
            </a:extLst>
          </p:cNvPr>
          <p:cNvCxnSpPr>
            <a:stCxn id="23" idx="7"/>
            <a:endCxn id="14" idx="1"/>
          </p:cNvCxnSpPr>
          <p:nvPr/>
        </p:nvCxnSpPr>
        <p:spPr>
          <a:xfrm flipV="1">
            <a:off x="7307940" y="1792686"/>
            <a:ext cx="770452" cy="70950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A76175-94DD-901A-43F6-58D5B41BFA4F}"/>
              </a:ext>
            </a:extLst>
          </p:cNvPr>
          <p:cNvCxnSpPr>
            <a:stCxn id="23" idx="6"/>
            <a:endCxn id="19" idx="1"/>
          </p:cNvCxnSpPr>
          <p:nvPr/>
        </p:nvCxnSpPr>
        <p:spPr>
          <a:xfrm>
            <a:off x="7430692" y="2798542"/>
            <a:ext cx="647700" cy="3004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40B6B3-AA9B-CC35-DDBE-B5EFA7A2B498}"/>
              </a:ext>
            </a:extLst>
          </p:cNvPr>
          <p:cNvCxnSpPr>
            <a:cxnSpLocks/>
            <a:stCxn id="23" idx="5"/>
            <a:endCxn id="20" idx="1"/>
          </p:cNvCxnSpPr>
          <p:nvPr/>
        </p:nvCxnSpPr>
        <p:spPr>
          <a:xfrm>
            <a:off x="7307940" y="3094890"/>
            <a:ext cx="780749" cy="76144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8D988B6-B96A-ADDB-28CE-854BF997BF86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9145192" y="1792686"/>
            <a:ext cx="457200" cy="1017349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49CA37-2AA4-0176-43AA-175A20F103C3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9145192" y="2801546"/>
            <a:ext cx="457200" cy="8489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4F3F156-F553-C5EB-0F4F-96694AACEC82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9155489" y="2810035"/>
            <a:ext cx="446903" cy="1046303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43A69CF-8C3A-5CEA-4D5B-B5B4B5462323}"/>
              </a:ext>
            </a:extLst>
          </p:cNvPr>
          <p:cNvCxnSpPr>
            <a:cxnSpLocks/>
            <a:stCxn id="21" idx="3"/>
            <a:endCxn id="51" idx="2"/>
          </p:cNvCxnSpPr>
          <p:nvPr/>
        </p:nvCxnSpPr>
        <p:spPr>
          <a:xfrm>
            <a:off x="10669192" y="2810035"/>
            <a:ext cx="446903" cy="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1942C96-9586-4B8C-5F7F-CCDE5FDF54C9}"/>
                  </a:ext>
                </a:extLst>
              </p:cNvPr>
              <p:cNvSpPr/>
              <p:nvPr/>
            </p:nvSpPr>
            <p:spPr>
              <a:xfrm>
                <a:off x="11116095" y="2390935"/>
                <a:ext cx="838200" cy="838200"/>
              </a:xfrm>
              <a:custGeom>
                <a:avLst/>
                <a:gdLst>
                  <a:gd name="connsiteX0" fmla="*/ 0 w 838200"/>
                  <a:gd name="connsiteY0" fmla="*/ 419100 h 838200"/>
                  <a:gd name="connsiteX1" fmla="*/ 419100 w 838200"/>
                  <a:gd name="connsiteY1" fmla="*/ 0 h 838200"/>
                  <a:gd name="connsiteX2" fmla="*/ 838200 w 838200"/>
                  <a:gd name="connsiteY2" fmla="*/ 419100 h 838200"/>
                  <a:gd name="connsiteX3" fmla="*/ 419100 w 838200"/>
                  <a:gd name="connsiteY3" fmla="*/ 838200 h 838200"/>
                  <a:gd name="connsiteX4" fmla="*/ 0 w 838200"/>
                  <a:gd name="connsiteY4" fmla="*/ 41910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200" h="838200" extrusionOk="0">
                    <a:moveTo>
                      <a:pt x="0" y="419100"/>
                    </a:moveTo>
                    <a:cubicBezTo>
                      <a:pt x="-49703" y="156979"/>
                      <a:pt x="175936" y="4391"/>
                      <a:pt x="419100" y="0"/>
                    </a:cubicBezTo>
                    <a:cubicBezTo>
                      <a:pt x="669708" y="4031"/>
                      <a:pt x="833237" y="187795"/>
                      <a:pt x="838200" y="419100"/>
                    </a:cubicBezTo>
                    <a:cubicBezTo>
                      <a:pt x="797149" y="690651"/>
                      <a:pt x="643152" y="879162"/>
                      <a:pt x="419100" y="838200"/>
                    </a:cubicBezTo>
                    <a:cubicBezTo>
                      <a:pt x="161552" y="823928"/>
                      <a:pt x="34834" y="667207"/>
                      <a:pt x="0" y="41910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1942C96-9586-4B8C-5F7F-CCDE5FDF5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6095" y="2390935"/>
                <a:ext cx="838200" cy="8382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838200"/>
                          <a:gd name="connsiteY0" fmla="*/ 419100 h 838200"/>
                          <a:gd name="connsiteX1" fmla="*/ 419100 w 838200"/>
                          <a:gd name="connsiteY1" fmla="*/ 0 h 838200"/>
                          <a:gd name="connsiteX2" fmla="*/ 838200 w 838200"/>
                          <a:gd name="connsiteY2" fmla="*/ 419100 h 838200"/>
                          <a:gd name="connsiteX3" fmla="*/ 419100 w 838200"/>
                          <a:gd name="connsiteY3" fmla="*/ 838200 h 838200"/>
                          <a:gd name="connsiteX4" fmla="*/ 0 w 838200"/>
                          <a:gd name="connsiteY4" fmla="*/ 419100 h 838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38200" h="838200" extrusionOk="0">
                            <a:moveTo>
                              <a:pt x="0" y="419100"/>
                            </a:moveTo>
                            <a:cubicBezTo>
                              <a:pt x="-49703" y="156979"/>
                              <a:pt x="175936" y="4391"/>
                              <a:pt x="419100" y="0"/>
                            </a:cubicBezTo>
                            <a:cubicBezTo>
                              <a:pt x="669708" y="4031"/>
                              <a:pt x="833237" y="187795"/>
                              <a:pt x="838200" y="419100"/>
                            </a:cubicBezTo>
                            <a:cubicBezTo>
                              <a:pt x="797149" y="690651"/>
                              <a:pt x="643152" y="879162"/>
                              <a:pt x="419100" y="838200"/>
                            </a:cubicBezTo>
                            <a:cubicBezTo>
                              <a:pt x="161552" y="823928"/>
                              <a:pt x="34834" y="667207"/>
                              <a:pt x="0" y="41910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01C3E8-F982-A1CC-615C-22E61E3753DE}"/>
              </a:ext>
            </a:extLst>
          </p:cNvPr>
          <p:cNvCxnSpPr>
            <a:cxnSpLocks/>
          </p:cNvCxnSpPr>
          <p:nvPr/>
        </p:nvCxnSpPr>
        <p:spPr>
          <a:xfrm flipH="1" flipV="1">
            <a:off x="9372600" y="3352800"/>
            <a:ext cx="381000" cy="1143000"/>
          </a:xfrm>
          <a:prstGeom prst="line">
            <a:avLst/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332B4F-89E3-324E-0ECC-2A9793425F3D}"/>
              </a:ext>
            </a:extLst>
          </p:cNvPr>
          <p:cNvCxnSpPr>
            <a:cxnSpLocks/>
          </p:cNvCxnSpPr>
          <p:nvPr/>
        </p:nvCxnSpPr>
        <p:spPr>
          <a:xfrm flipH="1" flipV="1">
            <a:off x="9296400" y="2798542"/>
            <a:ext cx="457200" cy="1697258"/>
          </a:xfrm>
          <a:prstGeom prst="line">
            <a:avLst/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44DA86-909B-DD4D-552C-A4DE0EC66FEC}"/>
              </a:ext>
            </a:extLst>
          </p:cNvPr>
          <p:cNvCxnSpPr>
            <a:cxnSpLocks/>
          </p:cNvCxnSpPr>
          <p:nvPr/>
        </p:nvCxnSpPr>
        <p:spPr>
          <a:xfrm flipH="1" flipV="1">
            <a:off x="9296400" y="2133600"/>
            <a:ext cx="457200" cy="2362200"/>
          </a:xfrm>
          <a:prstGeom prst="line">
            <a:avLst/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88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4" grpId="0" animBg="1"/>
      <p:bldP spid="19" grpId="0" animBg="1"/>
      <p:bldP spid="20" grpId="0" animBg="1"/>
      <p:bldP spid="21" grpId="0" animBg="1"/>
      <p:bldP spid="23" grpId="0" animBg="1"/>
      <p:bldP spid="5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Neural Networks for regression problems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Training and limitations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38</a:t>
            </a:fld>
            <a:endParaRPr lang="en-AU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C8934C-42CB-CEEC-3114-58505D2B1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7761" y="2314945"/>
            <a:ext cx="11546006" cy="4127304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2000" dirty="0"/>
              <a:t>Neural networks are trained using gradient-based methods (backpropagation and gradient descent)</a:t>
            </a:r>
          </a:p>
          <a:p>
            <a:pPr marL="342900" indent="-342900"/>
            <a:r>
              <a:rPr lang="en-US" sz="2000" dirty="0"/>
              <a:t>Despite the similarity to linear regression, the optimal solution cannot be found in one set of equations because of the layered structure</a:t>
            </a:r>
          </a:p>
          <a:p>
            <a:pPr marL="342900" indent="-342900"/>
            <a:r>
              <a:rPr lang="en-US" sz="2000" dirty="0"/>
              <a:t>The training works iteratively instead is thus time-intensive</a:t>
            </a:r>
          </a:p>
          <a:p>
            <a:pPr marL="342900" indent="-342900"/>
            <a:r>
              <a:rPr lang="en-US" sz="2000" dirty="0"/>
              <a:t>The flexibility comes at the cost of larger number of parameters, which requires large amounts of data (rule of thumb: one observation per parameter)</a:t>
            </a:r>
          </a:p>
          <a:p>
            <a:pPr marL="342900" indent="-342900"/>
            <a:r>
              <a:rPr lang="en-US" sz="2000" dirty="0"/>
              <a:t>With readily-available compute power and large amounts of data, neural networks are a frequent choice in machine learning problems</a:t>
            </a:r>
          </a:p>
        </p:txBody>
      </p:sp>
    </p:spTree>
    <p:extLst>
      <p:ext uri="{BB962C8B-B14F-4D97-AF65-F5344CB8AC3E}">
        <p14:creationId xmlns:p14="http://schemas.microsoft.com/office/powerpoint/2010/main" val="1365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253117-BE24-A75E-7C12-73AF556B4C0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>
                <a:latin typeface="National 2 Medium" panose="020B0504030502020203" pitchFamily="34" charset="77"/>
              </a:rPr>
              <a:t>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Case study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Diamond price prediction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123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7A48A0D-ACDA-1B72-26D2-CA576390F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6425" y="2365635"/>
            <a:ext cx="3657603" cy="412730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Research Data Management</a:t>
            </a:r>
          </a:p>
          <a:p>
            <a:pPr marL="0" indent="0">
              <a:buNone/>
            </a:pPr>
            <a:r>
              <a:rPr lang="en-US" dirty="0"/>
              <a:t>Data Management Plans (DMPs) for sponsored projects</a:t>
            </a:r>
          </a:p>
          <a:p>
            <a:pPr marL="0" indent="0">
              <a:buNone/>
            </a:pPr>
            <a:r>
              <a:rPr lang="en-US" dirty="0"/>
              <a:t>Finding and using 3rd party data</a:t>
            </a:r>
          </a:p>
          <a:p>
            <a:pPr marL="0" indent="0">
              <a:buNone/>
            </a:pPr>
            <a:r>
              <a:rPr lang="en-US" dirty="0"/>
              <a:t>Collection and cleaning of data</a:t>
            </a:r>
          </a:p>
          <a:p>
            <a:pPr marL="0" indent="0">
              <a:buNone/>
            </a:pPr>
            <a:r>
              <a:rPr lang="en-US" dirty="0"/>
              <a:t>Organization and documentation</a:t>
            </a:r>
          </a:p>
          <a:p>
            <a:pPr marL="0" indent="0">
              <a:buNone/>
            </a:pPr>
            <a:r>
              <a:rPr lang="en-US" dirty="0"/>
              <a:t>Publishing and Repositories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255FF06-2CB5-C4D0-4260-EA6C29511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597" y="2365635"/>
            <a:ext cx="3657603" cy="4127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Computational Scholarship</a:t>
            </a:r>
          </a:p>
          <a:p>
            <a:pPr marL="0" indent="0">
              <a:buNone/>
            </a:pPr>
            <a:r>
              <a:rPr lang="en-US" dirty="0"/>
              <a:t>Computational project planning </a:t>
            </a:r>
          </a:p>
          <a:p>
            <a:pPr marL="0" indent="0">
              <a:buNone/>
            </a:pPr>
            <a:r>
              <a:rPr lang="en-US" dirty="0"/>
              <a:t>Collections as Data</a:t>
            </a:r>
          </a:p>
          <a:p>
            <a:pPr marL="0" indent="0">
              <a:buNone/>
            </a:pPr>
            <a:r>
              <a:rPr lang="en-US" dirty="0"/>
              <a:t>Storytelling with data and visualizations</a:t>
            </a:r>
          </a:p>
          <a:p>
            <a:pPr marL="0" indent="0">
              <a:buNone/>
            </a:pPr>
            <a:r>
              <a:rPr lang="en-US" dirty="0"/>
              <a:t>Text and data mining</a:t>
            </a:r>
          </a:p>
          <a:p>
            <a:pPr marL="0" indent="0">
              <a:buNone/>
            </a:pPr>
            <a:r>
              <a:rPr lang="en-US" dirty="0"/>
              <a:t>Digital Humanities support</a:t>
            </a:r>
          </a:p>
          <a:p>
            <a:pPr marL="0" indent="0">
              <a:buNone/>
            </a:pPr>
            <a:r>
              <a:rPr lang="en-US" dirty="0"/>
              <a:t>Computational Pedagogy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A868607-AE9B-8ED1-AC68-AFCE637BE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About Research Data Services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862A9-3E02-EE6F-A862-F5B23FD022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8B0BB9-449D-E0B4-274F-AC088AEBD8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A5368F4C-049B-235F-BE13-1E8BA5F439A8}"/>
              </a:ext>
            </a:extLst>
          </p:cNvPr>
          <p:cNvSpPr txBox="1">
            <a:spLocks/>
          </p:cNvSpPr>
          <p:nvPr/>
        </p:nvSpPr>
        <p:spPr>
          <a:xfrm>
            <a:off x="4283011" y="2365635"/>
            <a:ext cx="3657603" cy="41273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  <a:lvl2pPr marL="6400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2pPr>
            <a:lvl3pPr marL="10972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3pPr>
            <a:lvl4pPr marL="15544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baseline="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4pPr>
            <a:lvl5pPr marL="2011680" indent="-285750" algn="l" defTabSz="642974" rtl="0" eaLnBrk="1" latinLnBrk="0" hangingPunct="1">
              <a:spcBef>
                <a:spcPts val="422"/>
              </a:spcBef>
              <a:spcAft>
                <a:spcPts val="211"/>
              </a:spcAft>
              <a:buClr>
                <a:schemeClr val="accent1"/>
              </a:buClr>
              <a:buFont typeface="Arial" charset="0"/>
              <a:buChar char="•"/>
              <a:defRPr lang="en-US" sz="1406" b="0" i="0" kern="1200" baseline="0" dirty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5pPr>
            <a:lvl6pPr marL="2468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1266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089666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1153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640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Data Analysis/Visualization</a:t>
            </a:r>
          </a:p>
          <a:p>
            <a:pPr marL="0" indent="0">
              <a:buNone/>
            </a:pPr>
            <a:r>
              <a:rPr lang="en-US" dirty="0"/>
              <a:t>Textual, numeric, spatial data</a:t>
            </a:r>
          </a:p>
          <a:p>
            <a:pPr marL="0" indent="0">
              <a:buNone/>
            </a:pPr>
            <a:r>
              <a:rPr lang="en-US" dirty="0"/>
              <a:t>Reproducible research workflows</a:t>
            </a:r>
          </a:p>
          <a:p>
            <a:pPr marL="0" indent="0">
              <a:buNone/>
            </a:pPr>
            <a:r>
              <a:rPr lang="en-US" dirty="0"/>
              <a:t>Scripting in R: </a:t>
            </a:r>
            <a:r>
              <a:rPr lang="en-US" dirty="0" err="1"/>
              <a:t>tidyverse</a:t>
            </a:r>
            <a:r>
              <a:rPr lang="en-US" dirty="0"/>
              <a:t> core package (i.e., </a:t>
            </a:r>
            <a:r>
              <a:rPr lang="en-US" dirty="0" err="1"/>
              <a:t>ggplot</a:t>
            </a:r>
            <a:r>
              <a:rPr lang="en-US" dirty="0"/>
              <a:t>, </a:t>
            </a:r>
            <a:r>
              <a:rPr lang="en-US" dirty="0" err="1"/>
              <a:t>dplyr</a:t>
            </a:r>
            <a:r>
              <a:rPr lang="en-US" dirty="0"/>
              <a:t>, </a:t>
            </a:r>
            <a:r>
              <a:rPr lang="en-US" dirty="0" err="1"/>
              <a:t>tydr</a:t>
            </a:r>
            <a:r>
              <a:rPr lang="en-US" dirty="0"/>
              <a:t>, </a:t>
            </a:r>
            <a:r>
              <a:rPr lang="en-US" dirty="0" err="1"/>
              <a:t>tibble</a:t>
            </a:r>
            <a:r>
              <a:rPr lang="en-US" dirty="0"/>
              <a:t>, etc.)</a:t>
            </a:r>
          </a:p>
          <a:p>
            <a:pPr marL="0" indent="0">
              <a:buNone/>
            </a:pPr>
            <a:r>
              <a:rPr lang="en-US" dirty="0"/>
              <a:t>Scripting in Python: NumPy, SciPy, Pandas, Scikit-learn, Matplotlib, Seaborn, (OpenCV, </a:t>
            </a:r>
            <a:r>
              <a:rPr lang="en-US" dirty="0" err="1"/>
              <a:t>PyTorch</a:t>
            </a:r>
            <a:r>
              <a:rPr lang="en-US" dirty="0"/>
              <a:t>, TensorFlow, Tesseract, NLTK, etc.)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347699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BAD4A2-1AAC-99FC-DC9F-564A9B10356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Is the model’s basis function a reasonable choice?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Is the model complexity adequate?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Is there evidence for overfitting?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Is there enough data to generalize?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Can the model be interpreted?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Are the conclusions plausible?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C4C7A-A712-1EFE-3389-1601AC9E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Critical thinking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/>
              <a:t>Regression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C1E4E-A5FA-04AB-3E92-59D0BB22A7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4D3F6E-6A3A-D0B9-C7F6-CEF5D01430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59786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07C852-C068-7296-26BE-9046D242E3E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Regression models describe a relationship between independent variables and a continuous dependent variable</a:t>
            </a:r>
          </a:p>
          <a:p>
            <a:r>
              <a:rPr lang="en-US" dirty="0"/>
              <a:t>The relationship is described by an analytic function plus noise</a:t>
            </a:r>
          </a:p>
          <a:p>
            <a:r>
              <a:rPr lang="en-US" dirty="0"/>
              <a:t>The parameters of this analytic function are found using training data (they are “learned” from data)</a:t>
            </a:r>
          </a:p>
          <a:p>
            <a:r>
              <a:rPr lang="en-US" dirty="0"/>
              <a:t>Many models exist with individual strengths and weaknesses</a:t>
            </a:r>
          </a:p>
          <a:p>
            <a:r>
              <a:rPr lang="en-US" dirty="0"/>
              <a:t>Neural networks are popular because they are </a:t>
            </a:r>
            <a:r>
              <a:rPr lang="en-US" i="1" dirty="0"/>
              <a:t>universal function approximators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70C23A-2800-A53E-C6CA-1D5E7008B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Summary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/>
              <a:t>Key take-aways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4A34E-6763-36B1-F8F0-99EB02AAF3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B2223-D2F1-8F8D-7BEB-EEC06FC925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3481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606215-910F-73DB-224D-60EEF77F96E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Great intro to linear regression:</a:t>
            </a:r>
          </a:p>
          <a:p>
            <a:pPr marL="457200" indent="-457200"/>
            <a:r>
              <a:rPr lang="en-US" b="0" i="0" dirty="0">
                <a:effectLst/>
                <a:latin typeface="National 2" panose="020B0504030502020203" pitchFamily="34" charset="77"/>
              </a:rPr>
              <a:t>Rumsey. (2011). </a:t>
            </a:r>
            <a:r>
              <a:rPr lang="en-US" b="0" i="1" dirty="0">
                <a:effectLst/>
                <a:latin typeface="National 2" panose="020B0504030502020203" pitchFamily="34" charset="77"/>
              </a:rPr>
              <a:t>Statistics for dummies</a:t>
            </a:r>
            <a:r>
              <a:rPr lang="en-US" b="0" i="0" dirty="0">
                <a:effectLst/>
                <a:latin typeface="National 2" panose="020B0504030502020203" pitchFamily="34" charset="77"/>
              </a:rPr>
              <a:t> (2nd ed.). Wiley.</a:t>
            </a:r>
            <a:endParaRPr lang="en-US" dirty="0">
              <a:latin typeface="National 2" panose="020B0504030502020203" pitchFamily="34" charset="77"/>
            </a:endParaRPr>
          </a:p>
          <a:p>
            <a:pPr marL="0" indent="0">
              <a:buNone/>
            </a:pPr>
            <a:r>
              <a:rPr lang="en-US" dirty="0"/>
              <a:t>In-depth book:</a:t>
            </a:r>
          </a:p>
          <a:p>
            <a:pPr marL="457200" indent="-457200"/>
            <a:r>
              <a:rPr lang="en-US" dirty="0"/>
              <a:t>Bishop. (2006). </a:t>
            </a:r>
            <a:r>
              <a:rPr lang="en-US" i="1" dirty="0"/>
              <a:t>Pattern recognition and machine learning</a:t>
            </a:r>
            <a:r>
              <a:rPr lang="en-US" dirty="0"/>
              <a:t>. Springer.</a:t>
            </a:r>
          </a:p>
          <a:p>
            <a:pPr marL="0" indent="0">
              <a:buNone/>
            </a:pPr>
            <a:r>
              <a:rPr lang="en-US" dirty="0"/>
              <a:t>Great video series on neural networks:</a:t>
            </a:r>
          </a:p>
          <a:p>
            <a:pPr marL="457200" indent="-457200"/>
            <a:r>
              <a:rPr lang="en-US" dirty="0">
                <a:hlinkClick r:id="rId2"/>
              </a:rPr>
              <a:t>https://www.youtube.com/playlist?list=PLZHQObOWTQDNU6R1_67000Dx_ZCJB-3pi</a:t>
            </a:r>
            <a:endParaRPr lang="en-US" dirty="0"/>
          </a:p>
          <a:p>
            <a:pPr marL="457200" indent="-45720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8EF9BF-73F0-4A95-2839-CF0DEC25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47D55F-C489-838E-FE8E-6AC1DFC3A4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8123B-F02C-49C9-73C0-AE3D3E52DD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451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7954B20-8DF3-F4C6-644C-14333118987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4800" y="2365638"/>
            <a:ext cx="11546007" cy="412730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ResearchDataHelp@groups.dartmouth.edu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74EF21-FA60-699E-0393-2EE10F654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Work with us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761E8-EEE8-3606-A0FF-A4A0D04A1A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89BAE-3F21-8CCD-7FF7-215325C714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2C0BBD2-2B45-CCAD-16C4-7806E1B5E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013637"/>
              </p:ext>
            </p:extLst>
          </p:nvPr>
        </p:nvGraphicFramePr>
        <p:xfrm>
          <a:off x="2032000" y="3691529"/>
          <a:ext cx="8128000" cy="1726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623014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757087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Jeremy </a:t>
                      </a: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Mikecz</a:t>
                      </a:r>
                      <a:endParaRPr lang="en-US" b="0" i="0" dirty="0">
                        <a:solidFill>
                          <a:schemeClr val="accent1"/>
                        </a:solidFill>
                        <a:effectLst/>
                        <a:latin typeface="National 2 Medium" panose="020B0504030502020203" pitchFamily="34" charset="77"/>
                      </a:endParaRPr>
                    </a:p>
                    <a:p>
                      <a:pPr algn="ctr" rtl="0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Research Data Science Specialist</a:t>
                      </a:r>
                      <a:endParaRPr lang="en-US" b="0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</a:endParaRPr>
                    </a:p>
                    <a:p>
                      <a:pPr algn="ctr" rtl="0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jeremy.m.mikecz@dartmouth.edu</a:t>
                      </a:r>
                      <a:endParaRPr lang="en-US" b="0" u="none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</a:endParaRPr>
                    </a:p>
                    <a:p>
                      <a:pPr algn="ctr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dartgo.org/jeremyappts </a:t>
                      </a:r>
                      <a:endParaRPr lang="en-US" u="none" dirty="0">
                        <a:solidFill>
                          <a:schemeClr val="accent1"/>
                        </a:solidFill>
                        <a:latin typeface="National 2" panose="020B0504030502020203" pitchFamily="34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Simon Stone</a:t>
                      </a:r>
                    </a:p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Research Data Science Specialist</a:t>
                      </a:r>
                    </a:p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simon.stone@dartmouth.edu</a:t>
                      </a:r>
                      <a:endParaRPr lang="en-US" sz="1266" b="0" i="0" u="none" strike="noStrike" kern="1200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  <a:ea typeface="+mn-ea"/>
                        <a:cs typeface="+mn-cs"/>
                      </a:endParaRPr>
                    </a:p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dartgo.org</a:t>
                      </a: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meetwithsimon</a:t>
                      </a:r>
                      <a:endParaRPr lang="en-US" sz="1266" b="0" i="0" u="none" strike="noStrike" kern="1200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51502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Lora </a:t>
                      </a: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Leligdon</a:t>
                      </a:r>
                      <a:endParaRPr lang="en-US" sz="1266" b="0" i="0" u="none" strike="noStrike" kern="1200" dirty="0">
                        <a:solidFill>
                          <a:schemeClr val="accent1"/>
                        </a:solidFill>
                        <a:effectLst/>
                        <a:latin typeface="National 2 Medium" panose="020B0504030502020203" pitchFamily="34" charset="77"/>
                        <a:ea typeface="+mn-ea"/>
                        <a:cs typeface="+mn-cs"/>
                      </a:endParaRPr>
                    </a:p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Head of Research Data Services</a:t>
                      </a:r>
                    </a:p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lora.c.leligdon@dartmouth.edu</a:t>
                      </a:r>
                    </a:p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dartgo.org/lora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812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1705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2A1640-A7A3-344E-2AF4-7ED0502D582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1509" y="2365639"/>
            <a:ext cx="6612692" cy="2282562"/>
          </a:xfrm>
          <a:custGeom>
            <a:avLst/>
            <a:gdLst>
              <a:gd name="connsiteX0" fmla="*/ 0 w 6612692"/>
              <a:gd name="connsiteY0" fmla="*/ 0 h 2282562"/>
              <a:gd name="connsiteX1" fmla="*/ 6612692 w 6612692"/>
              <a:gd name="connsiteY1" fmla="*/ 0 h 2282562"/>
              <a:gd name="connsiteX2" fmla="*/ 6612692 w 6612692"/>
              <a:gd name="connsiteY2" fmla="*/ 2282562 h 2282562"/>
              <a:gd name="connsiteX3" fmla="*/ 0 w 6612692"/>
              <a:gd name="connsiteY3" fmla="*/ 2282562 h 2282562"/>
              <a:gd name="connsiteX4" fmla="*/ 0 w 6612692"/>
              <a:gd name="connsiteY4" fmla="*/ 0 h 228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2692" h="2282562" fill="none" extrusionOk="0">
                <a:moveTo>
                  <a:pt x="0" y="0"/>
                </a:moveTo>
                <a:cubicBezTo>
                  <a:pt x="3155384" y="-49533"/>
                  <a:pt x="5154106" y="-14809"/>
                  <a:pt x="6612692" y="0"/>
                </a:cubicBezTo>
                <a:cubicBezTo>
                  <a:pt x="6700331" y="479661"/>
                  <a:pt x="6540013" y="1904516"/>
                  <a:pt x="6612692" y="2282562"/>
                </a:cubicBezTo>
                <a:cubicBezTo>
                  <a:pt x="4454178" y="2234331"/>
                  <a:pt x="2294571" y="2367017"/>
                  <a:pt x="0" y="2282562"/>
                </a:cubicBezTo>
                <a:cubicBezTo>
                  <a:pt x="-38581" y="1372339"/>
                  <a:pt x="63341" y="728802"/>
                  <a:pt x="0" y="0"/>
                </a:cubicBezTo>
                <a:close/>
              </a:path>
              <a:path w="6612692" h="2282562" stroke="0" extrusionOk="0">
                <a:moveTo>
                  <a:pt x="0" y="0"/>
                </a:moveTo>
                <a:cubicBezTo>
                  <a:pt x="2747175" y="118645"/>
                  <a:pt x="3577043" y="116012"/>
                  <a:pt x="6612692" y="0"/>
                </a:cubicBezTo>
                <a:cubicBezTo>
                  <a:pt x="6479810" y="1066427"/>
                  <a:pt x="6697643" y="1849395"/>
                  <a:pt x="6612692" y="2282562"/>
                </a:cubicBezTo>
                <a:cubicBezTo>
                  <a:pt x="5380914" y="2417162"/>
                  <a:pt x="1980742" y="2125366"/>
                  <a:pt x="0" y="2282562"/>
                </a:cubicBezTo>
                <a:cubicBezTo>
                  <a:pt x="-20187" y="1647862"/>
                  <a:pt x="-152480" y="876516"/>
                  <a:pt x="0" y="0"/>
                </a:cubicBezTo>
                <a:close/>
              </a:path>
            </a:pathLst>
          </a:custGeom>
          <a:ln w="1905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Curved/>
                  </ask:type>
                </ask:lineSketchStyleProps>
              </a:ext>
            </a:extLst>
          </a:ln>
        </p:spPr>
        <p:txBody>
          <a:bodyPr lIns="91440" tIns="91440" rIns="91440">
            <a:normAutofit lnSpcReduction="10000"/>
          </a:bodyPr>
          <a:lstStyle/>
          <a:p>
            <a:pPr marL="0" indent="0">
              <a:buNone/>
            </a:pPr>
            <a:r>
              <a:rPr lang="en-US" b="0" i="0" dirty="0">
                <a:effectLst/>
                <a:latin typeface="National 2" panose="020B0504030502020203" pitchFamily="34" charset="77"/>
              </a:rPr>
              <a:t>Machine Learning is ”the field of study that gives computers the ability to learn without explicitly being programmed.”</a:t>
            </a:r>
          </a:p>
          <a:p>
            <a:pPr marL="0" indent="0" algn="r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- Arthur Samuel, 1959 (paraphrased)</a:t>
            </a:r>
          </a:p>
          <a:p>
            <a:pPr marL="0" indent="0">
              <a:buNone/>
            </a:pPr>
            <a:endParaRPr lang="en-US" dirty="0">
              <a:latin typeface="National 2" panose="020B0504030502020203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C7B036-D3DF-0EC6-ABB5-1EA79C208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66B6C-77CC-B8E7-C5AE-52D0AE73B1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FDE890-7DF5-D0C0-B7E0-B4EA54465A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430ADB8-BC1D-5DBD-05B1-0B3923348C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230331"/>
              </p:ext>
            </p:extLst>
          </p:nvPr>
        </p:nvGraphicFramePr>
        <p:xfrm>
          <a:off x="7162800" y="2514600"/>
          <a:ext cx="4534628" cy="3638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E3A46EC-9B23-B309-D2FF-E6C2E45B8F70}"/>
              </a:ext>
            </a:extLst>
          </p:cNvPr>
          <p:cNvSpPr txBox="1"/>
          <p:nvPr/>
        </p:nvSpPr>
        <p:spPr>
          <a:xfrm>
            <a:off x="321509" y="5220029"/>
            <a:ext cx="66126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National 2" panose="020B0504030502020203" pitchFamily="34" charset="77"/>
              </a:rPr>
              <a:t>Machine Learning is what we should call (the current) Artificial Intelligence!</a:t>
            </a:r>
          </a:p>
        </p:txBody>
      </p:sp>
    </p:spTree>
    <p:extLst>
      <p:ext uri="{BB962C8B-B14F-4D97-AF65-F5344CB8AC3E}">
        <p14:creationId xmlns:p14="http://schemas.microsoft.com/office/powerpoint/2010/main" val="37517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C04D6E-20D1-217F-70B2-F86F16D7C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1506" y="2365635"/>
            <a:ext cx="11543553" cy="4127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National 2 Medium" panose="020B0504030502020203" pitchFamily="34" charset="77"/>
              </a:rPr>
              <a:t>Aims of this series:</a:t>
            </a:r>
          </a:p>
          <a:p>
            <a:pPr>
              <a:buSzPct val="80000"/>
              <a:buFont typeface="System Font Regular"/>
              <a:buChar char="🪄"/>
            </a:pPr>
            <a:r>
              <a:rPr lang="en-US" sz="2400" dirty="0">
                <a:latin typeface="National 2 Medium" panose="020B0504030502020203" pitchFamily="34" charset="77"/>
              </a:rPr>
              <a:t> Demystify</a:t>
            </a:r>
            <a:r>
              <a:rPr lang="en-US" sz="2400" dirty="0"/>
              <a:t> the field a bit and give context to the buzzwords</a:t>
            </a:r>
          </a:p>
          <a:p>
            <a:pPr>
              <a:buSzPct val="80000"/>
              <a:buFont typeface="System Font Regular"/>
              <a:buChar char="💡"/>
            </a:pPr>
            <a:r>
              <a:rPr lang="en-US" sz="2400" dirty="0"/>
              <a:t> A working </a:t>
            </a:r>
            <a:r>
              <a:rPr lang="en-US" sz="2400" dirty="0">
                <a:latin typeface="National 2 Medium" panose="020B0504030502020203" pitchFamily="34" charset="77"/>
              </a:rPr>
              <a:t>mental model </a:t>
            </a:r>
            <a:r>
              <a:rPr lang="en-US" sz="2400" dirty="0"/>
              <a:t>how machine learning algorithms </a:t>
            </a:r>
            <a:r>
              <a:rPr lang="en-US" sz="2400" strike="sngStrike" dirty="0"/>
              <a:t>think</a:t>
            </a:r>
            <a:r>
              <a:rPr lang="en-US" sz="2400" dirty="0"/>
              <a:t> calculate</a:t>
            </a:r>
          </a:p>
          <a:p>
            <a:pPr>
              <a:buSzPct val="80000"/>
              <a:buFont typeface="System Font Regular"/>
              <a:buChar char="🤔"/>
            </a:pPr>
            <a:r>
              <a:rPr lang="en-US" sz="2400" dirty="0"/>
              <a:t> To provide enough knowledge to </a:t>
            </a:r>
            <a:r>
              <a:rPr lang="en-US" sz="2400" dirty="0">
                <a:latin typeface="National 2 Medium" panose="020B0504030502020203" pitchFamily="34" charset="77"/>
              </a:rPr>
              <a:t>think critically </a:t>
            </a:r>
            <a:r>
              <a:rPr lang="en-US" sz="2400" dirty="0"/>
              <a:t>about “A.I.”</a:t>
            </a:r>
          </a:p>
          <a:p>
            <a:pPr>
              <a:buSzPct val="80000"/>
              <a:buFont typeface="System Font Regular"/>
              <a:buChar char="😎"/>
            </a:pPr>
            <a:r>
              <a:rPr lang="en-US" sz="2400" dirty="0"/>
              <a:t> To inspire you to </a:t>
            </a:r>
            <a:r>
              <a:rPr lang="en-US" sz="2400" dirty="0">
                <a:latin typeface="National 2 Medium" panose="020B0504030502020203" pitchFamily="34" charset="77"/>
              </a:rPr>
              <a:t>confidently</a:t>
            </a:r>
            <a:r>
              <a:rPr lang="en-US" sz="2400" dirty="0"/>
              <a:t> </a:t>
            </a:r>
            <a:r>
              <a:rPr lang="en-US" sz="2400" dirty="0">
                <a:latin typeface="National 2 Medium" panose="020B0504030502020203" pitchFamily="34" charset="77"/>
              </a:rPr>
              <a:t>use machine learning </a:t>
            </a:r>
            <a:r>
              <a:rPr lang="en-US" sz="2400" dirty="0"/>
              <a:t>in your work and personal life</a:t>
            </a:r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7EBEC-D73E-630B-C71A-9AE0EE88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AA8BC-EB63-A4CE-C8B6-7FDDF46047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009A4-C072-2F61-80E4-EF21751975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945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A8FCE3-03A9-11BF-A399-5456CC57951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r>
              <a:rPr lang="en-US" dirty="0">
                <a:latin typeface="National 2 Medium" panose="020B0504030502020203" pitchFamily="34" charset="77"/>
              </a:rPr>
              <a:t>Statistics </a:t>
            </a:r>
            <a:r>
              <a:rPr lang="en-US" dirty="0">
                <a:latin typeface="National 2" panose="020B0504030502020203" pitchFamily="34" charset="77"/>
              </a:rPr>
              <a:t>(April 12)</a:t>
            </a:r>
          </a:p>
          <a:p>
            <a:pPr lvl="1">
              <a:buSzPct val="80000"/>
              <a:buFont typeface="System Font Regular"/>
              <a:buChar char="📋"/>
            </a:pPr>
            <a:r>
              <a:rPr lang="en-US" dirty="0"/>
              <a:t> A brief survey of the fundamentals for Machine Learning</a:t>
            </a:r>
          </a:p>
          <a:p>
            <a:r>
              <a:rPr lang="en-US" dirty="0">
                <a:latin typeface="National 2 Medium" panose="020B0504030502020203" pitchFamily="34" charset="77"/>
              </a:rPr>
              <a:t>Regression</a:t>
            </a:r>
            <a:r>
              <a:rPr lang="en-US" dirty="0"/>
              <a:t> (April 25)</a:t>
            </a:r>
          </a:p>
          <a:p>
            <a:pPr lvl="1">
              <a:buSzPct val="80000"/>
              <a:buFont typeface="System Font Regular"/>
              <a:buChar char="📈"/>
            </a:pPr>
            <a:r>
              <a:rPr lang="en-US" dirty="0"/>
              <a:t> How can an algorithm find relationships between two variables?</a:t>
            </a:r>
          </a:p>
          <a:p>
            <a:r>
              <a:rPr lang="en-US" dirty="0">
                <a:latin typeface="National 2 Medium" panose="020B0504030502020203" pitchFamily="34" charset="77"/>
              </a:rPr>
              <a:t>Classification</a:t>
            </a:r>
            <a:r>
              <a:rPr lang="en-US" dirty="0"/>
              <a:t> (May 9)</a:t>
            </a:r>
          </a:p>
          <a:p>
            <a:pPr lvl="1">
              <a:buSzPct val="80000"/>
              <a:buFont typeface="System Font Regular"/>
              <a:buChar char="🏷️"/>
            </a:pPr>
            <a:r>
              <a:rPr lang="en-US" dirty="0"/>
              <a:t> How can an algorithm put a label on a real-world object?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C5469A-57DC-4AF1-68E7-E63F2F6BC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/>
              <a:t>Intro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0E4D2-6779-FEBE-AB2A-B9409B1F0C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2F2AE-5F5A-0AC4-AB9D-B93231B42C3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809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C5AE47-3643-A5AB-1230-F32DC6F54CD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Feedback from Intro to Statistics:</a:t>
            </a:r>
          </a:p>
          <a:p>
            <a:pPr marL="457200" indent="-457200">
              <a:buFont typeface="System Font Regular"/>
              <a:buChar char="🙏"/>
            </a:pPr>
            <a:r>
              <a:rPr lang="en-US" dirty="0">
                <a:latin typeface="National 2" panose="020B0504030502020203" pitchFamily="34" charset="77"/>
              </a:rPr>
              <a:t>Generally very positive</a:t>
            </a:r>
          </a:p>
          <a:p>
            <a:pPr marL="0" indent="0">
              <a:buNone/>
            </a:pPr>
            <a:endParaRPr lang="en-US" dirty="0">
              <a:latin typeface="National 2" panose="020B0504030502020203" pitchFamily="34" charset="77"/>
            </a:endParaRPr>
          </a:p>
          <a:p>
            <a:pPr marL="457200" indent="-457200">
              <a:buFont typeface="System Font Regular"/>
              <a:buChar char="🤔"/>
            </a:pPr>
            <a:r>
              <a:rPr lang="en-US" dirty="0">
                <a:latin typeface="National 2" panose="020B0504030502020203" pitchFamily="34" charset="77"/>
              </a:rPr>
              <a:t>Most frequent request: More ”how”, more math!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E5D1FC-EEE9-CF9F-EFA4-83CC3F0D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972C4-0C70-D2B8-8BBF-57C07638B7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94E3F-60ED-0302-9E2F-18E603B62B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931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artmouth">
  <a:themeElements>
    <a:clrScheme name="Custom 4">
      <a:dk1>
        <a:srgbClr val="000000"/>
      </a:dk1>
      <a:lt1>
        <a:srgbClr val="FFFFFF"/>
      </a:lt1>
      <a:dk2>
        <a:srgbClr val="797979"/>
      </a:dk2>
      <a:lt2>
        <a:srgbClr val="D9D9D9"/>
      </a:lt2>
      <a:accent1>
        <a:srgbClr val="00693E"/>
      </a:accent1>
      <a:accent2>
        <a:srgbClr val="12312B"/>
      </a:accent2>
      <a:accent3>
        <a:srgbClr val="C3DD88"/>
      </a:accent3>
      <a:accent4>
        <a:srgbClr val="6EAA8D"/>
      </a:accent4>
      <a:accent5>
        <a:srgbClr val="797979"/>
      </a:accent5>
      <a:accent6>
        <a:srgbClr val="EBF3EF"/>
      </a:accent6>
      <a:hlink>
        <a:srgbClr val="00693E"/>
      </a:hlink>
      <a:folHlink>
        <a:srgbClr val="12312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9BDFE68F-32AD-624C-A23D-A8B43BC3826E}" vid="{B888FB7D-3126-4C4C-9BB5-7BAF71B92B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Dartmouth</Template>
  <TotalTime>9300</TotalTime>
  <Words>2745</Words>
  <Application>Microsoft Macintosh PowerPoint</Application>
  <PresentationFormat>Widescreen</PresentationFormat>
  <Paragraphs>392</Paragraphs>
  <Slides>42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Cambria Math</vt:lpstr>
      <vt:lpstr>National 2</vt:lpstr>
      <vt:lpstr>National 2 Medium</vt:lpstr>
      <vt:lpstr>System Font Regular</vt:lpstr>
      <vt:lpstr>Dartmouth</vt:lpstr>
      <vt:lpstr>PowerPoint Presentation</vt:lpstr>
      <vt:lpstr>Gentle Introduction to Machine Learning: Classification</vt:lpstr>
      <vt:lpstr>About the Reproducible Research Group</vt:lpstr>
      <vt:lpstr>About Research Data Services</vt:lpstr>
      <vt:lpstr>Work with us</vt:lpstr>
      <vt:lpstr>Gentle Introduction to Machine Learning Intro</vt:lpstr>
      <vt:lpstr>Gentle Introduction to Machine Learning Intro</vt:lpstr>
      <vt:lpstr>Gentle Introduction to Machine Learning Intro</vt:lpstr>
      <vt:lpstr>Gentle Introduction to Machine Learning Intro</vt:lpstr>
      <vt:lpstr>Basics Intro</vt:lpstr>
      <vt:lpstr>Basics Intro</vt:lpstr>
      <vt:lpstr>Basics Intro</vt:lpstr>
      <vt:lpstr>Basics Intro</vt:lpstr>
      <vt:lpstr>Gentle Introduction to Machine Learning Intro</vt:lpstr>
      <vt:lpstr>Gentle Introduction to Machine Learning Outline</vt:lpstr>
      <vt:lpstr>Basics What is “regression”?</vt:lpstr>
      <vt:lpstr>Basics Regression problem or not?</vt:lpstr>
      <vt:lpstr>Best-fit models Linear Regression – The Art of Drawing a Line</vt:lpstr>
      <vt:lpstr>Best-fit models Linear Regression – The Art of Drawing a Line</vt:lpstr>
      <vt:lpstr>Best-fit models Linear Regression – The Art of Drawing a Line</vt:lpstr>
      <vt:lpstr>Best-fit models Linear Regression – The Art of Drawing a Line</vt:lpstr>
      <vt:lpstr>Best-fit models Linear Regression – Survival of the best fit</vt:lpstr>
      <vt:lpstr>Best-fit models Linear Regression – Survival of the best fit</vt:lpstr>
      <vt:lpstr>Best-fit models Linear Regression – Survival of the best fit</vt:lpstr>
      <vt:lpstr>Best-fit models Linear Regression – Survival of the best fit</vt:lpstr>
      <vt:lpstr>Best-fit models Linear Regression – Survival of the best fit</vt:lpstr>
      <vt:lpstr>Best-fit models Linear Regression – Survival of the best fit</vt:lpstr>
      <vt:lpstr>Best-fit models Linear Regression – Survival of the best fit</vt:lpstr>
      <vt:lpstr>Best-fit models Linear Regression – Survival of the best fit</vt:lpstr>
      <vt:lpstr>Best-fit models Underfitting and overfitting</vt:lpstr>
      <vt:lpstr>Best-fit models Underfitting and overfitting</vt:lpstr>
      <vt:lpstr>Best-fit models Underfitting and overfitting</vt:lpstr>
      <vt:lpstr>Best-fit models Underfitting and overfitting</vt:lpstr>
      <vt:lpstr>Beyond this session The many, many, MANY kinds of regression models</vt:lpstr>
      <vt:lpstr>Neural Networks for regression problems The Perceptron</vt:lpstr>
      <vt:lpstr>Neural Networks for regression problems The Perceptron</vt:lpstr>
      <vt:lpstr>Neural Networks for regression problems Why non-linearity matters</vt:lpstr>
      <vt:lpstr>Neural Networks for regression problems Training and limitations</vt:lpstr>
      <vt:lpstr>Case study Diamond price prediction</vt:lpstr>
      <vt:lpstr>Critical thinking Regression</vt:lpstr>
      <vt:lpstr>Summary Key take-aways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Simon Stone</dc:creator>
  <cp:keywords/>
  <dc:description/>
  <cp:lastModifiedBy>Simon Stone</cp:lastModifiedBy>
  <cp:revision>590</cp:revision>
  <cp:lastPrinted>2018-02-22T17:02:12Z</cp:lastPrinted>
  <dcterms:created xsi:type="dcterms:W3CDTF">2022-10-13T16:56:26Z</dcterms:created>
  <dcterms:modified xsi:type="dcterms:W3CDTF">2023-04-26T13:45:20Z</dcterms:modified>
  <cp:category/>
</cp:coreProperties>
</file>